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6" r:id="rId21"/>
    <p:sldId id="283" r:id="rId22"/>
    <p:sldId id="286" r:id="rId23"/>
    <p:sldId id="284" r:id="rId24"/>
    <p:sldId id="287" r:id="rId25"/>
    <p:sldId id="280" r:id="rId26"/>
    <p:sldId id="281" r:id="rId27"/>
    <p:sldId id="282" r:id="rId28"/>
    <p:sldId id="285" r:id="rId29"/>
    <p:sldId id="278" r:id="rId30"/>
    <p:sldId id="288" r:id="rId31"/>
    <p:sldId id="279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0" r:id="rId43"/>
    <p:sldId id="301" r:id="rId44"/>
    <p:sldId id="302" r:id="rId45"/>
    <p:sldId id="303" r:id="rId46"/>
    <p:sldId id="299" r:id="rId47"/>
    <p:sldId id="304" r:id="rId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98"/>
    <p:restoredTop sz="96534"/>
  </p:normalViewPr>
  <p:slideViewPr>
    <p:cSldViewPr snapToGrid="0">
      <p:cViewPr>
        <p:scale>
          <a:sx n="126" d="100"/>
          <a:sy n="126" d="100"/>
        </p:scale>
        <p:origin x="28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1A1D72-796A-234D-BD02-5DF9F5A02FB4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B611D-A96C-2049-A63F-60B9D4B7D1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209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Confluence —</a:t>
            </a:r>
            <a:r>
              <a:rPr lang="ru-RU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вики-система для внутреннего использования организациями с целью создания единой базы знаний.</a:t>
            </a:r>
            <a:br>
              <a:rPr lang="ru-RU" b="0" i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en" b="0" i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Amplitude — </a:t>
            </a:r>
            <a:r>
              <a:rPr lang="ru-RU" b="0" i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сервис для анализа пользовательского поведения в вебе и мобильных приложениях</a:t>
            </a:r>
            <a:r>
              <a:rPr lang="en-US" b="0" i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ru-RU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ПО для цифровой аналитики</a:t>
            </a:r>
            <a:endParaRPr lang="en-US" b="0" i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en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Notion — </a:t>
            </a:r>
            <a:r>
              <a:rPr lang="ru-RU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приложение, которое предоставляет такие компоненты, как базы данных, доски канбан, вики, календари и напоминания. Можно создавать системы управления знаниями, вести заметки, управлять данными, управлять проектами и т.п.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B611D-A96C-2049-A63F-60B9D4B7D112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92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C307D-5F61-D65B-2E6A-5632A5F50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79E308-9EE6-1616-0CF5-2A29D008B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21507A-F4C0-AF1F-9893-43FCFE5B6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43F233-D9FB-F6A2-375B-9BCBC761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E03BD-267E-4883-969F-5508E614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29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73648-8624-42CF-C697-699BB5D14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D56B460-A9F8-7E4D-829F-DE1E5684B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2B2A20-ABAC-2B9E-7E1C-D22293E94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EBF6EC-473F-47C8-8AF2-519B7E607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F2C4A7-7D12-E38E-DE0B-34DECDBB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8833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CE9DE67-67D3-02D9-E652-1E9710A4E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3C00FB3-CC61-C3B7-166C-A443F0701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CE4D45-5198-83B5-E4F0-49A16532F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DF89BE-AC34-0C49-91C0-54AF93DCA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C089D-2A59-B8F4-7FB9-64F4DD63B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302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10774F-84E9-4828-D1F7-E9784664C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FD75BC-A5E8-7D2D-EEE6-142769BC3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5C06F3-B9FB-2888-F6FF-E2D245B9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75A3E3-4A41-C55A-3441-F35433C8B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895E3-CB1C-F15A-32C7-45965920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568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5F7B56-A669-5510-CD78-83E4FE2A4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346F70-95A2-4CF8-CD52-C80303E43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522035-546D-C6BB-D1AC-79821095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73B22-0D38-3B0C-0865-C9C62D103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5CBD3B-5050-58D5-F7F1-5BA3521C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0851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961D79-6B87-218C-27F2-A05A7C38E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9D895E-D918-C96A-C526-1FB15136B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46DC79-9CA9-319B-7E6A-49D310B65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AA82455-419F-F8B9-7752-C7E94925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DCAFEF-1B24-8F88-AF47-F01CB1BF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88C3E1-4DD6-1A1D-4F12-F33C371A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984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5B7CD0-C370-2267-F7EE-9D5E50521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142924-5D3F-C1FB-63E7-898FE6C2D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45B85E-980F-1C26-7BB8-59F30F2C2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B91173A-40E4-6315-4FC6-BF9E44CEC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DFA0B7-7140-DB44-A8F0-5BA24AA17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5E4F9DB-C83F-FE01-4C49-5F14C49CA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54CB5FB-FA48-5E24-18C2-D327D7508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801D237-E8A3-433D-8D1C-2CFB3C82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306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FCC57-672E-77DA-2B7F-6DB19A93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67A84F-7004-B0AD-803C-096F4FD1E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38FE7E0-B813-F7D9-4A69-23F516335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E2D573-3044-21E9-EB9E-F676F487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9676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0749AB5-9F18-04B3-12FB-4B70DA833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1D8425-A72C-BF22-C575-8F15A11C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8A533A-1F33-4812-881A-34C393B1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20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B8924-AFD8-70A0-FB97-BCF508026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C1020A-F80D-CEA1-DC62-FB511AF58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51DE79-FAD3-09B4-9A1C-BF1355402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9FA9FD-1A6F-661B-5E7C-FEE505B14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3E013B-F2D8-945F-ACA7-42D518D25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754D6E8-7063-3A8C-B1CE-4EA2E38EC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188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9373AE-6D9F-8118-2C55-E01CFACE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C3862A2-6E60-1074-D1AD-4C8FDE7BF7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1541BE-1BF4-13C9-E14A-03B66D201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D2CB7A-4413-3BAE-9808-962336633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6946D4-EFB3-3DCD-B353-CB903FADB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24AAD0-CFBF-50DA-3A2C-5686FA2D1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52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625298-2083-81B9-208A-BF94D6799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3F6E2E-CC6E-A23A-61C5-BFDE89799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241609-8EC6-4446-9D76-7AF19A594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A317C9-5971-9FF1-3AF3-2CDAE7C97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182BBD-3DF8-E324-5D5E-640BA649D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006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racticum.yandex.ru/blog/vsyo-o-yazyke-programmirovaniya-python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proger.ru/articles/open-source-for-beginner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60850/" TargetMode="External"/><Relationship Id="rId2" Type="http://schemas.openxmlformats.org/officeDocument/2006/relationships/hyperlink" Target="https://habr.com/ru/articles/560874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practice.ru/skills/get-into-p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music.yandex.ru/album/6842874" TargetMode="External"/><Relationship Id="rId13" Type="http://schemas.openxmlformats.org/officeDocument/2006/relationships/hyperlink" Target="https://egconf.io/" TargetMode="External"/><Relationship Id="rId3" Type="http://schemas.openxmlformats.org/officeDocument/2006/relationships/hyperlink" Target="https://t.me/proproduct" TargetMode="External"/><Relationship Id="rId7" Type="http://schemas.openxmlformats.org/officeDocument/2006/relationships/hyperlink" Target="https://t.me/productclub" TargetMode="External"/><Relationship Id="rId12" Type="http://schemas.openxmlformats.org/officeDocument/2006/relationships/hyperlink" Target="https://www.youtube.com/itbeard" TargetMode="External"/><Relationship Id="rId17" Type="http://schemas.openxmlformats.org/officeDocument/2006/relationships/hyperlink" Target="https://podlodka.io/productcrew" TargetMode="External"/><Relationship Id="rId2" Type="http://schemas.openxmlformats.org/officeDocument/2006/relationships/image" Target="../media/image12.png"/><Relationship Id="rId16" Type="http://schemas.openxmlformats.org/officeDocument/2006/relationships/hyperlink" Target="https://matemarketing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.me/productsense" TargetMode="External"/><Relationship Id="rId11" Type="http://schemas.openxmlformats.org/officeDocument/2006/relationships/hyperlink" Target="https://music.yandex.ru/album/8941906" TargetMode="External"/><Relationship Id="rId5" Type="http://schemas.openxmlformats.org/officeDocument/2006/relationships/hyperlink" Target="https://t.me/zamesin" TargetMode="External"/><Relationship Id="rId15" Type="http://schemas.openxmlformats.org/officeDocument/2006/relationships/hyperlink" Target="https://productsense.io/" TargetMode="External"/><Relationship Id="rId10" Type="http://schemas.openxmlformats.org/officeDocument/2006/relationships/hyperlink" Target="https://zapuskzavtra.libsyn.com/" TargetMode="External"/><Relationship Id="rId4" Type="http://schemas.openxmlformats.org/officeDocument/2006/relationships/hyperlink" Target="https://t.me/product_weekdays" TargetMode="External"/><Relationship Id="rId9" Type="http://schemas.openxmlformats.org/officeDocument/2006/relationships/hyperlink" Target="https://podlodka.io/podcast-records" TargetMode="External"/><Relationship Id="rId14" Type="http://schemas.openxmlformats.org/officeDocument/2006/relationships/hyperlink" Target="https://productcamp.ru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rowd.ru/pm22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skysmart.ru/articles/programming/luchshie-it-vuzy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qobiz.ru/mihay-chiksentmihayi-potok-chto-eto-takoe-i-kak-voyti-v-sostoyanie-potoka/" TargetMode="External"/><Relationship Id="rId2" Type="http://schemas.openxmlformats.org/officeDocument/2006/relationships/hyperlink" Target="https://goal-life.com/page/kniga/mihai/idea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l-a-b-a.com/blog/2587-kak-stat-prodzhekt-menedzherom-v-it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youtube.com/watch?v=lDkTNURDIaY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stepik.org/course/431/info" TargetMode="External"/><Relationship Id="rId3" Type="http://schemas.openxmlformats.org/officeDocument/2006/relationships/hyperlink" Target="https://practicum.yandex.ru/catalog/data-analysis/" TargetMode="External"/><Relationship Id="rId7" Type="http://schemas.openxmlformats.org/officeDocument/2006/relationships/hyperlink" Target="https://pythontutor.ru/" TargetMode="External"/><Relationship Id="rId2" Type="http://schemas.openxmlformats.org/officeDocument/2006/relationships/hyperlink" Target="https://vc.ru/life/444383-12-besplatnyh-onlayn-kursov-dlya-nachinayushchih-analitikov-danny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epik.org/course/512/info" TargetMode="External"/><Relationship Id="rId11" Type="http://schemas.openxmlformats.org/officeDocument/2006/relationships/hyperlink" Target="https://stepik.org/course/4852/syllabus" TargetMode="External"/><Relationship Id="rId5" Type="http://schemas.openxmlformats.org/officeDocument/2006/relationships/hyperlink" Target="https://stepik.org/course/67/info" TargetMode="External"/><Relationship Id="rId10" Type="http://schemas.openxmlformats.org/officeDocument/2006/relationships/hyperlink" Target="https://stepik.org/course/76/syllabus" TargetMode="External"/><Relationship Id="rId4" Type="http://schemas.openxmlformats.org/officeDocument/2006/relationships/hyperlink" Target="https://stepik.org/course/58852/syllabus" TargetMode="External"/><Relationship Id="rId9" Type="http://schemas.openxmlformats.org/officeDocument/2006/relationships/hyperlink" Target="https://stepik.org/course/63054/syllabus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g.ru/coding_standards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" TargetMode="External"/><Relationship Id="rId2" Type="http://schemas.openxmlformats.org/officeDocument/2006/relationships/hyperlink" Target="http://catb.org/~esr/faqs/smart-questions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5418"/>
            <a:ext cx="9144000" cy="2908299"/>
          </a:xfrm>
        </p:spPr>
        <p:txBody>
          <a:bodyPr>
            <a:normAutofit/>
          </a:bodyPr>
          <a:lstStyle/>
          <a:p>
            <a:r>
              <a:rPr lang="ru-RU" sz="6600" dirty="0">
                <a:solidFill>
                  <a:schemeClr val="accent6"/>
                </a:solidFill>
              </a:rPr>
              <a:t>«Как войти в I</a:t>
            </a:r>
            <a:r>
              <a:rPr lang="en-US" sz="6600" dirty="0">
                <a:solidFill>
                  <a:schemeClr val="accent6"/>
                </a:solidFill>
              </a:rPr>
              <a:t>T</a:t>
            </a:r>
            <a:r>
              <a:rPr lang="ru-RU" sz="6600" dirty="0">
                <a:solidFill>
                  <a:schemeClr val="accent6"/>
                </a:solidFill>
              </a:rPr>
              <a:t>»</a:t>
            </a:r>
            <a:br>
              <a:rPr lang="ru-RU" sz="66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ru-RU" sz="6600" dirty="0">
                <a:solidFill>
                  <a:schemeClr val="accent5">
                    <a:lumMod val="50000"/>
                  </a:schemeClr>
                </a:solidFill>
              </a:rPr>
              <a:t>и другие вопросы</a:t>
            </a:r>
            <a:endParaRPr lang="ru-RU" sz="6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1087"/>
            <a:ext cx="9144000" cy="1732876"/>
          </a:xfrm>
        </p:spPr>
        <p:txBody>
          <a:bodyPr>
            <a:normAutofit/>
          </a:bodyPr>
          <a:lstStyle/>
          <a:p>
            <a:r>
              <a:rPr lang="ru-RU" sz="2000" dirty="0">
                <a:sym typeface="Montserrat"/>
              </a:rPr>
              <a:t>Лекция с ответами на вопросы студентов</a:t>
            </a:r>
          </a:p>
          <a:p>
            <a:endParaRPr lang="ru-RU" sz="2000" dirty="0">
              <a:sym typeface="Montserrat"/>
            </a:endParaRPr>
          </a:p>
          <a:p>
            <a:endParaRPr lang="ru-RU" sz="2000" dirty="0">
              <a:sym typeface="Montserrat"/>
            </a:endParaRPr>
          </a:p>
          <a:p>
            <a:r>
              <a:rPr lang="en-US" sz="2000" dirty="0"/>
              <a:t>© </a:t>
            </a:r>
            <a:r>
              <a:rPr lang="ru-RU" sz="2000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D294AB-F5C8-A375-CFB1-BFE5CAE9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6414"/>
          </a:xfrm>
        </p:spPr>
        <p:txBody>
          <a:bodyPr/>
          <a:lstStyle/>
          <a:p>
            <a:r>
              <a:rPr lang="en-US" dirty="0"/>
              <a:t>1</a:t>
            </a:r>
            <a:r>
              <a:rPr lang="ru-RU" dirty="0"/>
              <a:t>. Учите английский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D3D570-00BC-DB48-16F0-5742AC376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540"/>
            <a:ext cx="10515600" cy="50291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11111"/>
                </a:solidFill>
                <a:latin typeface="-apple-system"/>
              </a:rPr>
              <a:t>English language — Must have</a:t>
            </a:r>
            <a:endParaRPr lang="ru-RU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Вся актуальная информация будет на английском языке.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На русский язык просто не успевают переводить, либо вообще не переводят.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Так что деньги, которые вы бы понесли в какую-нибудь платформу, лучше потратьте на репетитора по английскому языку.</a:t>
            </a:r>
            <a:endParaRPr lang="en-US" dirty="0">
              <a:solidFill>
                <a:srgbClr val="111111"/>
              </a:solidFill>
              <a:latin typeface="-apple-system"/>
            </a:endParaRPr>
          </a:p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Даже если у вас в итоге не получится с </a:t>
            </a:r>
            <a:r>
              <a:rPr lang="en" b="0" i="0" dirty="0">
                <a:solidFill>
                  <a:srgbClr val="111111"/>
                </a:solidFill>
                <a:effectLst/>
                <a:latin typeface="-apple-system"/>
              </a:rPr>
              <a:t>IT,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будет хоть что-то и возможно для вас откроются новые перспективы с изучением английского языка.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Ну а если у вас все-таки получится войти в </a:t>
            </a:r>
            <a:r>
              <a:rPr lang="en" b="0" i="0" dirty="0">
                <a:solidFill>
                  <a:srgbClr val="111111"/>
                </a:solidFill>
                <a:effectLst/>
                <a:latin typeface="-apple-system"/>
              </a:rPr>
              <a:t>IT,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то у вас будет возможность релокации в другую страну, где в обиходе английский язык или же просто устройство на работу в иностранную компанию на удаленке.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Знание английского языка — это </a:t>
            </a:r>
            <a:r>
              <a:rPr lang="ru-RU" dirty="0">
                <a:solidFill>
                  <a:srgbClr val="111111"/>
                </a:solidFill>
                <a:latin typeface="-apple-system"/>
              </a:rPr>
              <a:t>важнейший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навык, который будет полезен более чем в одной сфере деятельности, изучайте английский.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4510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7395BB-290D-574F-CC61-84E770C9A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6597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ru-RU" dirty="0"/>
              <a:t>Базовые знания </a:t>
            </a:r>
            <a:r>
              <a:rPr lang="en-US" dirty="0"/>
              <a:t>Computer Science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DA4867-AC41-6865-BEB0-C731ABB34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4"/>
            <a:ext cx="10515600" cy="4942371"/>
          </a:xfrm>
        </p:spPr>
        <p:txBody>
          <a:bodyPr>
            <a:normAutofit fontScale="62500" lnSpcReduction="20000"/>
          </a:bodyPr>
          <a:lstStyle/>
          <a:p>
            <a:r>
              <a:rPr lang="ru-RU" sz="3200" dirty="0"/>
              <a:t>Устройство компьютера</a:t>
            </a:r>
            <a:endParaRPr lang="en-US" sz="3200" dirty="0"/>
          </a:p>
          <a:p>
            <a:r>
              <a:rPr lang="ru-RU" sz="3200" dirty="0"/>
              <a:t>Основные понятия: байт, бит</a:t>
            </a:r>
            <a:r>
              <a:rPr lang="en-US" sz="3200" dirty="0"/>
              <a:t>, </a:t>
            </a:r>
            <a:r>
              <a:rPr lang="ru-RU" sz="3200" dirty="0"/>
              <a:t>кэш, сетевой интерфейс и т.п.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ChatGPT:</a:t>
            </a:r>
            <a:endParaRPr lang="ru-RU" dirty="0"/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Основы программирования: синтаксис, алгоритмы, структуры данных.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Операционные системы: командная строка, управление процессами, файловые системы.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Сетевые технологии: интернет-протоколы, сетевые устройства, безопасность сетей.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Базы данных: реляционные и не реляционные, язык </a:t>
            </a:r>
            <a:r>
              <a:rPr lang="en" b="0" i="0" dirty="0">
                <a:solidFill>
                  <a:srgbClr val="0F172A"/>
                </a:solidFill>
                <a:effectLst/>
                <a:latin typeface="ui-sans-serif"/>
              </a:rPr>
              <a:t>SQL, </a:t>
            </a: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проектирование.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Теория вычислений и алгоритмов: алгоритмическая сложность, теория графов, автоматы и языки.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Веб-приложения: </a:t>
            </a:r>
            <a:r>
              <a:rPr lang="en" b="0" i="0" dirty="0">
                <a:solidFill>
                  <a:srgbClr val="0F172A"/>
                </a:solidFill>
                <a:effectLst/>
                <a:latin typeface="ui-sans-serif"/>
              </a:rPr>
              <a:t>HTML, CSS, JavaScript, </a:t>
            </a: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веб-серверы, </a:t>
            </a:r>
            <a:r>
              <a:rPr lang="en" b="0" i="0" dirty="0">
                <a:solidFill>
                  <a:srgbClr val="0F172A"/>
                </a:solidFill>
                <a:effectLst/>
                <a:latin typeface="ui-sans-serif"/>
              </a:rPr>
              <a:t>API.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Мобильные приложения: платформы </a:t>
            </a:r>
            <a:r>
              <a:rPr lang="en" b="0" i="0" dirty="0">
                <a:solidFill>
                  <a:srgbClr val="0F172A"/>
                </a:solidFill>
                <a:effectLst/>
                <a:latin typeface="ui-sans-serif"/>
              </a:rPr>
              <a:t>Android </a:t>
            </a: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и </a:t>
            </a:r>
            <a:r>
              <a:rPr lang="en" b="0" i="0" dirty="0">
                <a:solidFill>
                  <a:srgbClr val="0F172A"/>
                </a:solidFill>
                <a:effectLst/>
                <a:latin typeface="ui-sans-serif"/>
              </a:rPr>
              <a:t>iOS, </a:t>
            </a: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мобильные фреймворки.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Системный анализ и проектирование: </a:t>
            </a:r>
            <a:r>
              <a:rPr lang="en" b="0" i="0" dirty="0">
                <a:solidFill>
                  <a:srgbClr val="0F172A"/>
                </a:solidFill>
                <a:effectLst/>
                <a:latin typeface="ui-sans-serif"/>
              </a:rPr>
              <a:t>UML, </a:t>
            </a: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архитектура программных систем.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Безопасность ПО: криптография, сертификаты, защита от уязвимостей.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Облачные сервисы и платформы: </a:t>
            </a:r>
            <a:r>
              <a:rPr lang="en" b="0" i="0" dirty="0">
                <a:solidFill>
                  <a:srgbClr val="0F172A"/>
                </a:solidFill>
                <a:effectLst/>
                <a:latin typeface="ui-sans-serif"/>
              </a:rPr>
              <a:t>AWS, Azure, Google Cloud, </a:t>
            </a: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контейнеры и виртуализация.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6075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FBA06-46C3-252E-108B-FA574520E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7936"/>
          </a:xfrm>
        </p:spPr>
        <p:txBody>
          <a:bodyPr/>
          <a:lstStyle/>
          <a:p>
            <a:r>
              <a:rPr lang="ru-RU" dirty="0"/>
              <a:t>3</a:t>
            </a:r>
            <a:r>
              <a:rPr lang="en-US" dirty="0"/>
              <a:t>. </a:t>
            </a:r>
            <a:r>
              <a:rPr lang="ru-RU" dirty="0"/>
              <a:t>Изучить любой язык программирования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0199D8-AD59-EF8E-940F-580D8177B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2574"/>
            <a:ext cx="10515600" cy="528030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Рекомендую </a:t>
            </a:r>
            <a:r>
              <a:rPr lang="en-US" b="1" dirty="0"/>
              <a:t>Python </a:t>
            </a:r>
            <a:r>
              <a:rPr lang="en-US" dirty="0"/>
              <a:t>(JavaScript):</a:t>
            </a:r>
          </a:p>
          <a:p>
            <a:r>
              <a:rPr lang="ru-RU" dirty="0"/>
              <a:t>Простота изучения</a:t>
            </a:r>
          </a:p>
          <a:p>
            <a:pPr lvl="1"/>
            <a:r>
              <a:rPr lang="ru-RU" dirty="0"/>
              <a:t>Очень много бесплатных курсов</a:t>
            </a:r>
          </a:p>
          <a:p>
            <a:pPr lvl="1"/>
            <a:r>
              <a:rPr lang="ru-RU" dirty="0"/>
              <a:t>Можно решать задачки онлайн, даже ничего не нужно устанавливать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dirty="0"/>
              <a:t>Мультипарадигменность</a:t>
            </a:r>
          </a:p>
          <a:p>
            <a:pPr lvl="1" fontAlgn="base"/>
            <a:r>
              <a:rPr lang="ru-RU" b="0" i="0" dirty="0">
                <a:solidFill>
                  <a:srgbClr val="000000"/>
                </a:solidFill>
                <a:effectLst/>
                <a:latin typeface="Manrope"/>
              </a:rPr>
              <a:t>функциональное</a:t>
            </a:r>
            <a:r>
              <a:rPr lang="en-US" b="0" i="0" dirty="0">
                <a:solidFill>
                  <a:srgbClr val="000000"/>
                </a:solidFill>
                <a:effectLst/>
                <a:latin typeface="Manrope"/>
              </a:rPr>
              <a:t>, </a:t>
            </a:r>
            <a:r>
              <a:rPr lang="ru-RU" b="0" i="0" dirty="0">
                <a:solidFill>
                  <a:srgbClr val="000000"/>
                </a:solidFill>
                <a:effectLst/>
                <a:latin typeface="Manrope"/>
              </a:rPr>
              <a:t>ООП, императивное</a:t>
            </a:r>
          </a:p>
          <a:p>
            <a:pPr fontAlgn="base"/>
            <a:r>
              <a:rPr lang="ru-RU" dirty="0">
                <a:solidFill>
                  <a:srgbClr val="000000"/>
                </a:solidFill>
                <a:latin typeface="Manrope"/>
              </a:rPr>
              <a:t>Очень широкая сфера применения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  <a:latin typeface="Manrope"/>
              </a:rPr>
              <a:t>Web, </a:t>
            </a:r>
            <a:r>
              <a:rPr lang="ru-RU" dirty="0">
                <a:solidFill>
                  <a:srgbClr val="000000"/>
                </a:solidFill>
                <a:latin typeface="Manrope"/>
              </a:rPr>
              <a:t>скрипты, боты, </a:t>
            </a:r>
            <a:r>
              <a:rPr lang="en-US" dirty="0">
                <a:solidFill>
                  <a:srgbClr val="000000"/>
                </a:solidFill>
                <a:latin typeface="Manrope"/>
              </a:rPr>
              <a:t>data-science, </a:t>
            </a:r>
            <a:r>
              <a:rPr lang="ru-RU" dirty="0">
                <a:solidFill>
                  <a:srgbClr val="000000"/>
                </a:solidFill>
                <a:latin typeface="Manrope"/>
              </a:rPr>
              <a:t>десктопные приложения</a:t>
            </a:r>
          </a:p>
          <a:p>
            <a:pPr lvl="1" fontAlgn="base"/>
            <a:r>
              <a:rPr lang="ru-RU" dirty="0">
                <a:solidFill>
                  <a:srgbClr val="000000"/>
                </a:solidFill>
                <a:latin typeface="Manrope"/>
              </a:rPr>
              <a:t>Распространённый</a:t>
            </a:r>
          </a:p>
          <a:p>
            <a:pPr fontAlgn="base"/>
            <a:r>
              <a:rPr lang="ru-RU" b="0" i="0" dirty="0">
                <a:solidFill>
                  <a:srgbClr val="000000"/>
                </a:solidFill>
                <a:effectLst/>
                <a:latin typeface="Manrope"/>
              </a:rPr>
              <a:t>Динамический язык</a:t>
            </a:r>
          </a:p>
          <a:p>
            <a:pPr fontAlgn="base"/>
            <a:r>
              <a:rPr lang="ru-RU" dirty="0">
                <a:solidFill>
                  <a:srgbClr val="000000"/>
                </a:solidFill>
                <a:latin typeface="Manrope"/>
              </a:rPr>
              <a:t>Скорость — </a:t>
            </a:r>
            <a:r>
              <a:rPr lang="en-US" dirty="0">
                <a:solidFill>
                  <a:srgbClr val="000000"/>
                </a:solidFill>
                <a:latin typeface="Manrope"/>
              </a:rPr>
              <a:t>good enough</a:t>
            </a:r>
          </a:p>
          <a:p>
            <a:pPr lvl="1" fontAlgn="base"/>
            <a:r>
              <a:rPr lang="ru-RU" b="0" i="0" dirty="0">
                <a:solidFill>
                  <a:srgbClr val="000000"/>
                </a:solidFill>
                <a:effectLst/>
                <a:latin typeface="Manrope"/>
              </a:rPr>
              <a:t>Фрагменты, требующие производительности, можно написать на </a:t>
            </a:r>
            <a:r>
              <a:rPr lang="en-US" b="0" i="0" dirty="0">
                <a:solidFill>
                  <a:srgbClr val="000000"/>
                </a:solidFill>
                <a:effectLst/>
                <a:latin typeface="Manrope"/>
              </a:rPr>
              <a:t>C/C++</a:t>
            </a:r>
            <a:endParaRPr lang="ru-RU" b="0" i="0" dirty="0">
              <a:solidFill>
                <a:srgbClr val="000000"/>
              </a:solidFill>
              <a:effectLst/>
              <a:latin typeface="Manrope"/>
            </a:endParaRPr>
          </a:p>
          <a:p>
            <a:pPr fontAlgn="base"/>
            <a:r>
              <a:rPr lang="ru-RU" b="0" i="0" dirty="0">
                <a:solidFill>
                  <a:srgbClr val="000000"/>
                </a:solidFill>
                <a:effectLst/>
                <a:latin typeface="Manrope"/>
              </a:rPr>
              <a:t>Компактный код (как и у всех динамических языков)</a:t>
            </a:r>
          </a:p>
          <a:p>
            <a:pPr marL="0" indent="0" fontAlgn="base">
              <a:spcBef>
                <a:spcPts val="2000"/>
              </a:spcBef>
              <a:buNone/>
            </a:pPr>
            <a:r>
              <a:rPr lang="ru-RU" dirty="0">
                <a:solidFill>
                  <a:srgbClr val="000000"/>
                </a:solidFill>
                <a:latin typeface="Manrope"/>
              </a:rPr>
              <a:t>Минусы:</a:t>
            </a:r>
          </a:p>
          <a:p>
            <a:pPr fontAlgn="base">
              <a:spcBef>
                <a:spcPts val="0"/>
              </a:spcBef>
            </a:pPr>
            <a:r>
              <a:rPr lang="ru-RU" b="0" i="0" dirty="0">
                <a:solidFill>
                  <a:srgbClr val="000000"/>
                </a:solidFill>
                <a:effectLst/>
                <a:latin typeface="Manrope"/>
              </a:rPr>
              <a:t>Много новичков его изучают </a:t>
            </a:r>
            <a:r>
              <a:rPr lang="ru-RU" i="0" dirty="0">
                <a:solidFill>
                  <a:srgbClr val="000000"/>
                </a:solidFill>
                <a:effectLst/>
                <a:latin typeface="Manrope"/>
              </a:rPr>
              <a:t>→ на рынке труда переизбыток новичков</a:t>
            </a:r>
            <a:r>
              <a:rPr lang="ru-RU" b="1" i="0" dirty="0">
                <a:solidFill>
                  <a:srgbClr val="000000"/>
                </a:solidFill>
                <a:effectLst/>
                <a:latin typeface="Manrope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Manrope"/>
              </a:rPr>
              <a:t>→</a:t>
            </a:r>
            <a:br>
              <a:rPr lang="ru-RU" b="0" i="0" dirty="0">
                <a:solidFill>
                  <a:srgbClr val="000000"/>
                </a:solidFill>
                <a:effectLst/>
                <a:latin typeface="Manrope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Manrope"/>
              </a:rPr>
              <a:t>сложнее устроиться без опыта</a:t>
            </a:r>
            <a:endParaRPr lang="en-US" b="1" i="0" dirty="0">
              <a:solidFill>
                <a:srgbClr val="000000"/>
              </a:solidFill>
              <a:effectLst/>
              <a:latin typeface="Manrope"/>
            </a:endParaRPr>
          </a:p>
          <a:p>
            <a:pPr marL="0" indent="0" fontAlgn="base">
              <a:spcBef>
                <a:spcPts val="2000"/>
              </a:spcBef>
              <a:buNone/>
            </a:pPr>
            <a:r>
              <a:rPr lang="ru-RU" dirty="0">
                <a:hlinkClick r:id="rId2"/>
              </a:rPr>
              <a:t>Всё о языке программирования </a:t>
            </a:r>
            <a:r>
              <a:rPr lang="en" dirty="0">
                <a:hlinkClick r:id="rId2"/>
              </a:rPr>
              <a:t>Python: </a:t>
            </a:r>
            <a:r>
              <a:rPr lang="ru-RU" dirty="0">
                <a:hlinkClick r:id="rId2"/>
              </a:rPr>
              <a:t>растущая популярность, плюсы и минусы, сферы применения</a:t>
            </a:r>
            <a:endParaRPr lang="en-US" dirty="0"/>
          </a:p>
          <a:p>
            <a:pPr marL="0" indent="0" fontAlgn="base">
              <a:spcBef>
                <a:spcPts val="2000"/>
              </a:spcBef>
              <a:buNone/>
            </a:pPr>
            <a:r>
              <a:rPr lang="ru-RU" dirty="0"/>
              <a:t>Другой вариант для начала: </a:t>
            </a:r>
            <a:r>
              <a:rPr lang="en-US" dirty="0"/>
              <a:t>JavaScript: Web / FrontEnd, Node.js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49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FE6D5-E7C0-29DB-DC57-A62FE05B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6232"/>
          </a:xfrm>
        </p:spPr>
        <p:txBody>
          <a:bodyPr/>
          <a:lstStyle/>
          <a:p>
            <a:r>
              <a:rPr lang="ru-RU" dirty="0"/>
              <a:t>4. Что ещё нужно знать?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6FAAE1-6A8C-8260-806A-11B0757C7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358"/>
            <a:ext cx="10515600" cy="4765605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Системы контроля версий</a:t>
            </a:r>
            <a:endParaRPr lang="en-US" dirty="0"/>
          </a:p>
          <a:p>
            <a:pPr lvl="1"/>
            <a:r>
              <a:rPr lang="en-US" dirty="0"/>
              <a:t>Git — </a:t>
            </a:r>
            <a:r>
              <a:rPr lang="ru-RU" dirty="0"/>
              <a:t>безграничные возможности</a:t>
            </a:r>
            <a:endParaRPr lang="en-US" dirty="0"/>
          </a:p>
          <a:p>
            <a:pPr lvl="1"/>
            <a:r>
              <a:rPr lang="en-US" dirty="0"/>
              <a:t>Gitlab, GitHub, BitBucket</a:t>
            </a:r>
          </a:p>
          <a:p>
            <a:pPr lvl="1"/>
            <a:r>
              <a:rPr lang="en-US" dirty="0"/>
              <a:t>CI / CD</a:t>
            </a:r>
          </a:p>
          <a:p>
            <a:r>
              <a:rPr lang="ru-RU" dirty="0"/>
              <a:t>Базовые веб-технологии: </a:t>
            </a:r>
            <a:r>
              <a:rPr lang="en" dirty="0"/>
              <a:t>HTML</a:t>
            </a:r>
            <a:r>
              <a:rPr lang="ru-RU" dirty="0"/>
              <a:t> / </a:t>
            </a:r>
            <a:r>
              <a:rPr lang="en" dirty="0"/>
              <a:t>CSS</a:t>
            </a:r>
            <a:r>
              <a:rPr lang="ru-RU" dirty="0"/>
              <a:t> / </a:t>
            </a:r>
            <a:r>
              <a:rPr lang="en" dirty="0"/>
              <a:t>JS</a:t>
            </a:r>
            <a:endParaRPr lang="ru-RU" dirty="0"/>
          </a:p>
          <a:p>
            <a:r>
              <a:rPr lang="ru-RU" dirty="0"/>
              <a:t>Интернет и сети:</a:t>
            </a:r>
            <a:endParaRPr lang="en-US" dirty="0"/>
          </a:p>
          <a:p>
            <a:pPr lvl="1"/>
            <a:r>
              <a:rPr lang="ru-RU" dirty="0"/>
              <a:t>Понимание принципов работы интернета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" dirty="0"/>
              <a:t>CP / IP, </a:t>
            </a:r>
            <a:r>
              <a:rPr lang="ru-RU" dirty="0"/>
              <a:t>базовые протоколы (</a:t>
            </a:r>
            <a:r>
              <a:rPr lang="en-US" dirty="0"/>
              <a:t>HTTP, SMTP, DNS</a:t>
            </a:r>
            <a:r>
              <a:rPr lang="ru-RU" dirty="0"/>
              <a:t>)</a:t>
            </a:r>
          </a:p>
          <a:p>
            <a:r>
              <a:rPr lang="en-US" dirty="0"/>
              <a:t>UNIX / Linux (MacOS)</a:t>
            </a:r>
          </a:p>
          <a:p>
            <a:pPr lvl="1"/>
            <a:r>
              <a:rPr lang="ru-RU" dirty="0"/>
              <a:t>Большинство серверов в интернете — под </a:t>
            </a:r>
            <a:r>
              <a:rPr lang="en-US" dirty="0"/>
              <a:t>Linux</a:t>
            </a:r>
            <a:r>
              <a:rPr lang="en" dirty="0"/>
              <a:t> (</a:t>
            </a:r>
            <a:r>
              <a:rPr lang="ru-RU" dirty="0"/>
              <a:t>код работает под </a:t>
            </a:r>
            <a:r>
              <a:rPr lang="en-US" dirty="0"/>
              <a:t>Linux)</a:t>
            </a:r>
            <a:endParaRPr lang="ru-RU" dirty="0"/>
          </a:p>
          <a:p>
            <a:pPr lvl="1"/>
            <a:r>
              <a:rPr lang="ru-RU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Потребность в </a:t>
            </a:r>
            <a:r>
              <a:rPr lang="en-US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Linux</a:t>
            </a:r>
            <a:r>
              <a:rPr lang="ru-RU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 существенно возросла после ухода </a:t>
            </a:r>
            <a:r>
              <a:rPr lang="en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Microsoft</a:t>
            </a:r>
            <a:endParaRPr lang="en-US" dirty="0"/>
          </a:p>
          <a:p>
            <a:pPr lvl="1"/>
            <a:r>
              <a:rPr lang="en-US" dirty="0"/>
              <a:t>UNIX — </a:t>
            </a:r>
            <a:r>
              <a:rPr lang="ru-RU" dirty="0"/>
              <a:t>очень красивая и правильно устроенная система,</a:t>
            </a:r>
            <a:br>
              <a:rPr lang="ru-RU" dirty="0"/>
            </a:br>
            <a:r>
              <a:rPr lang="ru-RU" dirty="0"/>
              <a:t>идеальная для изучения устройства </a:t>
            </a:r>
            <a:r>
              <a:rPr lang="en-US" dirty="0"/>
              <a:t>OS: </a:t>
            </a:r>
            <a:r>
              <a:rPr lang="ru-RU" dirty="0"/>
              <a:t>простая, понятная, очень красивая</a:t>
            </a:r>
            <a:endParaRPr lang="en-US" dirty="0"/>
          </a:p>
          <a:p>
            <a:pPr lvl="1"/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1731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B3BFE9-C68B-0EFD-9964-BE551F487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752"/>
          </a:xfrm>
        </p:spPr>
        <p:txBody>
          <a:bodyPr/>
          <a:lstStyle/>
          <a:p>
            <a:r>
              <a:rPr lang="ru-RU" dirty="0"/>
              <a:t>5. </a:t>
            </a:r>
            <a:r>
              <a:rPr lang="en-US" dirty="0"/>
              <a:t>Pet-</a:t>
            </a:r>
            <a:r>
              <a:rPr lang="ru-RU" dirty="0"/>
              <a:t>проекты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A18AAF-3781-CBD4-C50A-BE50A1B25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270"/>
            <a:ext cx="10515600" cy="523060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b="1" dirty="0"/>
              <a:t>Pet-</a:t>
            </a:r>
            <a:r>
              <a:rPr lang="ru-RU" b="1" dirty="0"/>
              <a:t>проект</a:t>
            </a:r>
            <a:r>
              <a:rPr lang="ru-RU" dirty="0"/>
              <a:t> (</a:t>
            </a:r>
            <a:r>
              <a:rPr lang="en" dirty="0"/>
              <a:t>pet — </a:t>
            </a:r>
            <a:r>
              <a:rPr lang="ru-RU" dirty="0"/>
              <a:t>англ. «домашний питомец, любимец») — это проект, который разработчик делает для себя, в свободное от основной работы время.</a:t>
            </a:r>
          </a:p>
          <a:p>
            <a:r>
              <a:rPr lang="ru-RU" dirty="0"/>
              <a:t>Приносят удовольствие и позволяют развиваться</a:t>
            </a:r>
          </a:p>
          <a:p>
            <a:r>
              <a:rPr lang="ru-RU" dirty="0"/>
              <a:t>Изучение новых технологий</a:t>
            </a:r>
          </a:p>
          <a:p>
            <a:pPr lvl="1"/>
            <a:r>
              <a:rPr lang="ru-RU" dirty="0"/>
              <a:t>Даже если вы уже программист и работаете, можно попробовать новую технологию, которая интересна, но не используется в вашем проекте / в компании</a:t>
            </a:r>
          </a:p>
          <a:p>
            <a:r>
              <a:rPr lang="ru-RU" dirty="0"/>
              <a:t>Помогают найти лучшую работу</a:t>
            </a:r>
          </a:p>
          <a:p>
            <a:r>
              <a:rPr lang="ru-RU" dirty="0"/>
              <a:t>Многие популярные сервисы начинались именно так (</a:t>
            </a:r>
            <a:r>
              <a:rPr lang="en" b="0" i="0" dirty="0">
                <a:solidFill>
                  <a:srgbClr val="181818"/>
                </a:solidFill>
                <a:effectLst/>
                <a:latin typeface="HeliosExtC"/>
              </a:rPr>
              <a:t>Instagram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dirty="0"/>
              <a:t>Плюсы: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b="0" i="0" dirty="0">
                <a:solidFill>
                  <a:srgbClr val="181818"/>
                </a:solidFill>
                <a:effectLst/>
                <a:latin typeface="HeliosExtC"/>
              </a:rPr>
              <a:t>Pet-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проект ничем не ограничен: ни сроками, ни форматом, ни технологиями.</a:t>
            </a:r>
            <a:b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</a:b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Можно реализовать свои самые безумные идеи или освоить новые навыки.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Хороший способ отдохнуть от рабочей рутины и посвятить время интересным для вас вещам.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Можно добавить свой проект в портфолио.</a:t>
            </a:r>
          </a:p>
          <a:p>
            <a:pPr lvl="1"/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Удачные кейсы всегда интересны потенциальным работодателям и будут бонусом при трудоустройстве.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Придумать / написать что-то полезное для себя.</a:t>
            </a:r>
          </a:p>
        </p:txBody>
      </p:sp>
    </p:spTree>
    <p:extLst>
      <p:ext uri="{BB962C8B-B14F-4D97-AF65-F5344CB8AC3E}">
        <p14:creationId xmlns:p14="http://schemas.microsoft.com/office/powerpoint/2010/main" val="3346530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9017A-B297-A0F3-8908-0F965A2BD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7691"/>
          </a:xfrm>
        </p:spPr>
        <p:txBody>
          <a:bodyPr/>
          <a:lstStyle/>
          <a:p>
            <a:r>
              <a:rPr lang="ru-RU" dirty="0"/>
              <a:t>6. Получить опыт любым способом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070099-798A-A977-9567-3035B5076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2210"/>
            <a:ext cx="10515600" cy="490475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Предпосылки:</a:t>
            </a:r>
          </a:p>
          <a:p>
            <a:pPr algn="l"/>
            <a:r>
              <a:rPr lang="ru-RU" dirty="0"/>
              <a:t>Вы не умираете с голоду / не нужно платить по кредитам</a:t>
            </a:r>
          </a:p>
          <a:p>
            <a:pPr marL="0" indent="0">
              <a:buNone/>
            </a:pPr>
            <a:r>
              <a:rPr lang="ru-RU" dirty="0"/>
              <a:t>Не гнаться за ЗП</a:t>
            </a:r>
            <a:endParaRPr lang="en-US" dirty="0"/>
          </a:p>
          <a:p>
            <a:pPr lvl="1"/>
            <a:r>
              <a:rPr lang="ru-RU" dirty="0"/>
              <a:t>Многие начинают с 30</a:t>
            </a:r>
            <a:r>
              <a:rPr lang="en-US" dirty="0"/>
              <a:t>k</a:t>
            </a:r>
            <a:r>
              <a:rPr lang="ru-RU" dirty="0"/>
              <a:t>-60</a:t>
            </a:r>
            <a:r>
              <a:rPr lang="en-US" dirty="0"/>
              <a:t>k</a:t>
            </a:r>
            <a:r>
              <a:rPr lang="ru-RU" dirty="0"/>
              <a:t> рублей и это нормально для получения опыта</a:t>
            </a:r>
          </a:p>
          <a:p>
            <a:pPr marL="0" indent="0" algn="l">
              <a:buNone/>
            </a:pPr>
            <a:r>
              <a:rPr lang="ru-RU" dirty="0"/>
              <a:t>Варианты:</a:t>
            </a:r>
          </a:p>
          <a:p>
            <a:pPr algn="l"/>
            <a:r>
              <a:rPr lang="ru-RU" dirty="0"/>
              <a:t>Бесплатная работа в компании /</a:t>
            </a:r>
            <a:r>
              <a:rPr lang="en-US" dirty="0"/>
              <a:t> </a:t>
            </a:r>
            <a:r>
              <a:rPr lang="ru-RU" dirty="0"/>
              <a:t>стажировка</a:t>
            </a:r>
            <a:endParaRPr lang="en-US" dirty="0"/>
          </a:p>
          <a:p>
            <a:pPr lvl="1"/>
            <a:r>
              <a:rPr lang="ru-RU" dirty="0"/>
              <a:t>Поднимите всю сеть своих</a:t>
            </a:r>
            <a:r>
              <a:rPr lang="en-US" dirty="0"/>
              <a:t> </a:t>
            </a:r>
            <a:r>
              <a:rPr lang="ru-RU" dirty="0"/>
              <a:t>знакомых / друзей</a:t>
            </a:r>
            <a:r>
              <a:rPr lang="en-US" dirty="0"/>
              <a:t> / </a:t>
            </a:r>
            <a:r>
              <a:rPr lang="ru-RU" dirty="0"/>
              <a:t>родственников</a:t>
            </a:r>
            <a:endParaRPr lang="en-US" dirty="0"/>
          </a:p>
          <a:p>
            <a:pPr lvl="1"/>
            <a:r>
              <a:rPr lang="ru-RU" dirty="0"/>
              <a:t>Можете написать в интересную</a:t>
            </a:r>
            <a:r>
              <a:rPr lang="en-US" dirty="0"/>
              <a:t> </a:t>
            </a:r>
            <a:r>
              <a:rPr lang="ru-RU" dirty="0"/>
              <a:t>вам компанию </a:t>
            </a:r>
            <a:r>
              <a:rPr lang="en-US" dirty="0"/>
              <a:t>/ </a:t>
            </a:r>
            <a:r>
              <a:rPr lang="ru-RU" dirty="0"/>
              <a:t>человеку и предложить "поработать за еду»</a:t>
            </a:r>
          </a:p>
          <a:p>
            <a:pPr algn="l"/>
            <a:r>
              <a:rPr lang="ru-RU" dirty="0"/>
              <a:t>Сделать что-то бесплатно для кого угодно</a:t>
            </a:r>
          </a:p>
          <a:p>
            <a:pPr lvl="1"/>
            <a:r>
              <a:rPr lang="ru-RU" dirty="0"/>
              <a:t>Спросите знакомых / напишите в соцсетях, что готовы сделать (сайт / бот / чтоугодно бесплатно)</a:t>
            </a:r>
          </a:p>
          <a:p>
            <a:r>
              <a:rPr lang="ru-RU" dirty="0"/>
              <a:t>Поработать на </a:t>
            </a:r>
            <a:r>
              <a:rPr lang="en-US" dirty="0"/>
              <a:t>freelance </a:t>
            </a:r>
            <a:r>
              <a:rPr lang="ru-RU" dirty="0"/>
              <a:t>какое-то время ради опыта</a:t>
            </a:r>
          </a:p>
          <a:p>
            <a:r>
              <a:rPr lang="ru-RU" dirty="0"/>
              <a:t>Поучаствовать в </a:t>
            </a:r>
            <a:r>
              <a:rPr lang="en-US" dirty="0"/>
              <a:t>OpenSource-</a:t>
            </a:r>
            <a:r>
              <a:rPr lang="ru-RU" dirty="0"/>
              <a:t>проектах</a:t>
            </a:r>
          </a:p>
        </p:txBody>
      </p:sp>
    </p:spTree>
    <p:extLst>
      <p:ext uri="{BB962C8B-B14F-4D97-AF65-F5344CB8AC3E}">
        <p14:creationId xmlns:p14="http://schemas.microsoft.com/office/powerpoint/2010/main" val="4048495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9BDE69-F7C9-7764-7521-BF1F3D537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266"/>
          </a:xfrm>
        </p:spPr>
        <p:txBody>
          <a:bodyPr/>
          <a:lstStyle/>
          <a:p>
            <a:r>
              <a:rPr lang="ru-RU" dirty="0"/>
              <a:t>6.1. Участие в </a:t>
            </a:r>
            <a:r>
              <a:rPr lang="en-US" dirty="0"/>
              <a:t>OpenSource-</a:t>
            </a:r>
            <a:r>
              <a:rPr lang="ru-RU" dirty="0"/>
              <a:t>проектах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1AD90A-7E02-96DC-0AC4-6585291B6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795612" cy="533982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OpenSource</a:t>
            </a:r>
            <a:r>
              <a:rPr lang="en" sz="2400" dirty="0"/>
              <a:t> — </a:t>
            </a:r>
            <a:r>
              <a:rPr lang="ru-RU" sz="2400" dirty="0"/>
              <a:t>это прекрасно, без этого бы мира и </a:t>
            </a:r>
            <a:r>
              <a:rPr lang="en" sz="2400" dirty="0"/>
              <a:t>IT </a:t>
            </a:r>
            <a:r>
              <a:rPr lang="ru-RU" sz="2400" dirty="0"/>
              <a:t>в нынешнем виде не было бы вовсе</a:t>
            </a:r>
          </a:p>
          <a:p>
            <a:pPr lvl="1"/>
            <a:r>
              <a:rPr lang="ru-RU" sz="1800" dirty="0"/>
              <a:t>90%</a:t>
            </a:r>
            <a:r>
              <a:rPr lang="en-US" sz="1800" dirty="0"/>
              <a:t> </a:t>
            </a:r>
            <a:r>
              <a:rPr lang="ru-RU" sz="1800" dirty="0"/>
              <a:t>кода в практически любых работающих в мире системах — </a:t>
            </a:r>
            <a:r>
              <a:rPr lang="en-US" sz="1800" dirty="0"/>
              <a:t>OpenSource: </a:t>
            </a:r>
            <a:r>
              <a:rPr lang="ru-RU" sz="1800" dirty="0"/>
              <a:t>операционная система, библиотеки, системные утилиты, сервисы (</a:t>
            </a:r>
            <a:r>
              <a:rPr lang="en-US" sz="1800" dirty="0"/>
              <a:t>web-</a:t>
            </a:r>
            <a:r>
              <a:rPr lang="ru-RU" sz="1800" dirty="0"/>
              <a:t>сервер, СУБД, кеширующие </a:t>
            </a:r>
            <a:r>
              <a:rPr lang="en-US" sz="1800" dirty="0"/>
              <a:t>proxy </a:t>
            </a:r>
            <a:r>
              <a:rPr lang="ru-RU" sz="1800" dirty="0"/>
              <a:t>и т.п.)</a:t>
            </a:r>
            <a:endParaRPr lang="en-US" sz="1800" dirty="0"/>
          </a:p>
          <a:p>
            <a:r>
              <a:rPr lang="ru-RU" sz="2400" dirty="0"/>
              <a:t>Можно принести пользу обществу, прокачаться и даже получить определённую известность</a:t>
            </a:r>
          </a:p>
          <a:p>
            <a:pPr lvl="1"/>
            <a:r>
              <a:rPr lang="ru-RU" sz="1800" b="0" i="0" dirty="0">
                <a:solidFill>
                  <a:srgbClr val="0F1111"/>
                </a:solidFill>
                <a:effectLst/>
                <a:latin typeface="Inter"/>
              </a:rPr>
              <a:t>Навык чтения чужого (хорошего) кода здорово «выпрямляет руки»</a:t>
            </a:r>
            <a:endParaRPr lang="ru-RU" sz="1800" dirty="0"/>
          </a:p>
          <a:p>
            <a:r>
              <a:rPr lang="ru-RU" sz="2400" dirty="0"/>
              <a:t>Мой код тоже есть в любом дистрибутиве </a:t>
            </a:r>
            <a:r>
              <a:rPr lang="en-US" sz="2400" dirty="0"/>
              <a:t>Linux ;)</a:t>
            </a:r>
          </a:p>
          <a:p>
            <a:r>
              <a:rPr lang="ru-RU" sz="2400" dirty="0"/>
              <a:t>Можете выбрать любую интересную вам программу / библиотеку, подумать, чего вам там не хватает, написать патч (</a:t>
            </a:r>
            <a:r>
              <a:rPr lang="en-US" sz="2400" dirty="0"/>
              <a:t>pull request</a:t>
            </a:r>
            <a:r>
              <a:rPr lang="ru-RU" sz="2400" dirty="0"/>
              <a:t>) и отправить разработчикам</a:t>
            </a:r>
          </a:p>
          <a:p>
            <a:pPr lvl="1"/>
            <a:r>
              <a:rPr lang="ru-RU" sz="1800" dirty="0"/>
              <a:t>Большинство </a:t>
            </a:r>
            <a:r>
              <a:rPr lang="en" sz="1800" b="0" i="0" dirty="0">
                <a:solidFill>
                  <a:srgbClr val="0F1111"/>
                </a:solidFill>
                <a:effectLst/>
                <a:latin typeface="Inter"/>
              </a:rPr>
              <a:t>O</a:t>
            </a:r>
            <a:r>
              <a:rPr lang="en-US" sz="1800" dirty="0"/>
              <a:t>S-</a:t>
            </a:r>
            <a:r>
              <a:rPr lang="ru-RU" sz="1800" dirty="0"/>
              <a:t>проектов хостятся на </a:t>
            </a:r>
            <a:r>
              <a:rPr lang="en-US" sz="1800" dirty="0"/>
              <a:t>GitHub — </a:t>
            </a:r>
            <a:r>
              <a:rPr lang="ru-RU" sz="1800" dirty="0"/>
              <a:t>можете поискать там что-то под ваши интересы</a:t>
            </a:r>
          </a:p>
          <a:p>
            <a:r>
              <a:rPr lang="ru-RU" sz="2400" b="0" i="0" dirty="0">
                <a:solidFill>
                  <a:srgbClr val="0F1111"/>
                </a:solidFill>
                <a:effectLst/>
                <a:latin typeface="Inter"/>
              </a:rPr>
              <a:t>Работаете в компании и создаёте инструмент / библиотеку для себя, а потом понимаете, что от его выхода в </a:t>
            </a:r>
            <a:r>
              <a:rPr lang="en" sz="2400" b="0" i="0" dirty="0">
                <a:solidFill>
                  <a:srgbClr val="0F1111"/>
                </a:solidFill>
                <a:effectLst/>
                <a:latin typeface="Inter"/>
              </a:rPr>
              <a:t>Open Source </a:t>
            </a:r>
            <a:r>
              <a:rPr lang="ru-RU" sz="2400" b="0" i="0" dirty="0">
                <a:solidFill>
                  <a:srgbClr val="0F1111"/>
                </a:solidFill>
                <a:effectLst/>
                <a:latin typeface="Inter"/>
              </a:rPr>
              <a:t>выиграет и компания, и сообщество</a:t>
            </a:r>
            <a:endParaRPr lang="en-US" sz="2400" b="0" i="0" dirty="0">
              <a:solidFill>
                <a:srgbClr val="0F1111"/>
              </a:solidFill>
              <a:effectLst/>
              <a:latin typeface="Inter"/>
            </a:endParaRPr>
          </a:p>
          <a:p>
            <a:r>
              <a:rPr lang="ru-RU" sz="2400" b="0" i="0" dirty="0">
                <a:solidFill>
                  <a:srgbClr val="0F1111"/>
                </a:solidFill>
                <a:effectLst/>
                <a:latin typeface="Inter"/>
              </a:rPr>
              <a:t>Обратите внимание на ПО, которым пользуетесь сами:</a:t>
            </a:r>
            <a:endParaRPr lang="en-US" sz="2400" b="0" i="0" dirty="0">
              <a:solidFill>
                <a:srgbClr val="0F1111"/>
              </a:solidFill>
              <a:effectLst/>
              <a:latin typeface="Inter"/>
            </a:endParaRPr>
          </a:p>
          <a:p>
            <a:pPr lvl="1"/>
            <a:r>
              <a:rPr lang="ru-RU" sz="1800" b="0" i="0" dirty="0">
                <a:solidFill>
                  <a:srgbClr val="0F1111"/>
                </a:solidFill>
                <a:effectLst/>
                <a:latin typeface="Inter"/>
              </a:rPr>
              <a:t>вы уже знакомы с проектом как пользователь и хорошо понимаете, что стоит улучшить или изменить;</a:t>
            </a:r>
            <a:endParaRPr lang="en-US" sz="1800" b="0" i="0" dirty="0">
              <a:solidFill>
                <a:srgbClr val="0F1111"/>
              </a:solidFill>
              <a:effectLst/>
              <a:latin typeface="Inter"/>
            </a:endParaRPr>
          </a:p>
          <a:p>
            <a:pPr lvl="1"/>
            <a:r>
              <a:rPr lang="ru-RU" sz="1800" b="0" i="0" dirty="0">
                <a:solidFill>
                  <a:srgbClr val="0F1111"/>
                </a:solidFill>
                <a:effectLst/>
                <a:latin typeface="Inter"/>
              </a:rPr>
              <a:t>вы будете вносить вклад в то, что важно для вас.</a:t>
            </a:r>
            <a:endParaRPr lang="en-US" sz="1800" dirty="0">
              <a:solidFill>
                <a:srgbClr val="0F1111"/>
              </a:solidFill>
              <a:latin typeface="Inter"/>
            </a:endParaRPr>
          </a:p>
          <a:p>
            <a:pPr marL="0" indent="0">
              <a:buNone/>
            </a:pPr>
            <a:r>
              <a:rPr lang="ru-RU" sz="2400" b="0" i="0" dirty="0">
                <a:solidFill>
                  <a:srgbClr val="0F1111"/>
                </a:solidFill>
                <a:effectLst/>
                <a:latin typeface="Inter"/>
                <a:hlinkClick r:id="rId2"/>
              </a:rPr>
              <a:t>Как поучаствовать в </a:t>
            </a:r>
            <a:r>
              <a:rPr lang="en-US" sz="2400" b="0" i="0" dirty="0">
                <a:solidFill>
                  <a:srgbClr val="0F1111"/>
                </a:solidFill>
                <a:effectLst/>
                <a:latin typeface="Inter"/>
                <a:hlinkClick r:id="rId2"/>
              </a:rPr>
              <a:t>Open Source </a:t>
            </a:r>
            <a:r>
              <a:rPr lang="ru-RU" sz="2400" b="0" i="0" dirty="0">
                <a:solidFill>
                  <a:srgbClr val="0F1111"/>
                </a:solidFill>
                <a:effectLst/>
                <a:latin typeface="Inter"/>
                <a:hlinkClick r:id="rId2"/>
              </a:rPr>
              <a:t>проекте? 8 ответов новичку</a:t>
            </a:r>
            <a:endParaRPr lang="ru-RU" sz="2400" b="0" i="0" dirty="0">
              <a:solidFill>
                <a:srgbClr val="0F1111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136209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61DC7-5F43-BF7B-F727-724F67902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266"/>
          </a:xfrm>
        </p:spPr>
        <p:txBody>
          <a:bodyPr/>
          <a:lstStyle/>
          <a:p>
            <a:r>
              <a:rPr lang="ru-RU" dirty="0"/>
              <a:t>7. Непрерывно развиваться и общаться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8E713F-E700-AB20-CCA3-9F7B9F766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2392"/>
            <a:ext cx="10515600" cy="493457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Ходить на разные конференции, митапы, хакатоны</a:t>
            </a:r>
          </a:p>
          <a:p>
            <a:pPr lvl="1"/>
            <a:r>
              <a:rPr lang="ru-RU" dirty="0"/>
              <a:t>В Самаре не так много всего проходит (20-30 в год в Самаре </a:t>
            </a:r>
            <a:r>
              <a:rPr lang="ru-RU" dirty="0" err="1"/>
              <a:t>v</a:t>
            </a:r>
            <a:r>
              <a:rPr lang="en-US"/>
              <a:t>s 800 </a:t>
            </a:r>
            <a:r>
              <a:rPr lang="ru-RU"/>
              <a:t>в год в Москве </a:t>
            </a:r>
            <a:r>
              <a:rPr lang="en-US"/>
              <a:t>vs </a:t>
            </a:r>
            <a:r>
              <a:rPr lang="ru-RU"/>
              <a:t>24000 в Сан-Хосе)</a:t>
            </a:r>
          </a:p>
          <a:p>
            <a:pPr lvl="1"/>
            <a:r>
              <a:rPr lang="ru-RU"/>
              <a:t>Следить за всеми интересными сообществами</a:t>
            </a:r>
            <a:r>
              <a:rPr lang="en-US"/>
              <a:t>, </a:t>
            </a:r>
            <a:r>
              <a:rPr lang="ru-RU"/>
              <a:t>подписаться</a:t>
            </a:r>
          </a:p>
          <a:p>
            <a:pPr lvl="1"/>
            <a:r>
              <a:rPr lang="ru-RU"/>
              <a:t>Можно даже создать своё сообщество, если по нужной теме нет локального сообщества...</a:t>
            </a:r>
          </a:p>
          <a:p>
            <a:r>
              <a:rPr lang="ru-RU"/>
              <a:t>Широкий кругозор</a:t>
            </a:r>
            <a:endParaRPr lang="en-US"/>
          </a:p>
          <a:p>
            <a:pPr lvl="1"/>
            <a:r>
              <a:rPr lang="ru-RU"/>
              <a:t>Ходить на конференции не связанные напрямую с вашей профессией</a:t>
            </a:r>
          </a:p>
          <a:p>
            <a:pPr lvl="2"/>
            <a:r>
              <a:rPr lang="ru-RU"/>
              <a:t>Примеры: ЦИПР (Иннополис), «Открытые Инновации» (Сколково)</a:t>
            </a:r>
          </a:p>
          <a:p>
            <a:pPr lvl="1"/>
            <a:r>
              <a:rPr lang="ru-RU"/>
              <a:t>Разные познавательные ролики по смежным темам</a:t>
            </a:r>
            <a:endParaRPr lang="en-US"/>
          </a:p>
          <a:p>
            <a:pPr algn="l"/>
            <a:r>
              <a:rPr lang="ru-RU"/>
              <a:t>Окружение развивающихся</a:t>
            </a:r>
            <a:r>
              <a:rPr lang="en-US"/>
              <a:t> </a:t>
            </a:r>
            <a:r>
              <a:rPr lang="ru-RU"/>
              <a:t>людей</a:t>
            </a:r>
          </a:p>
          <a:p>
            <a:pPr algn="l"/>
            <a:r>
              <a:rPr lang="ru-RU" b="1"/>
              <a:t>Нетворкинг</a:t>
            </a:r>
          </a:p>
          <a:p>
            <a:pPr algn="l"/>
            <a:r>
              <a:rPr lang="ru-RU"/>
              <a:t>Безграничный объём информации в интернете — главное понимать по каким именно темам прокачиваться</a:t>
            </a:r>
          </a:p>
          <a:p>
            <a:pPr lvl="1"/>
            <a:r>
              <a:rPr lang="ru-RU"/>
              <a:t>Выбирать рандомно</a:t>
            </a:r>
          </a:p>
          <a:p>
            <a:pPr lvl="1"/>
            <a:r>
              <a:rPr lang="ru-RU"/>
              <a:t>Спрашивать знакомых / в сообществах (что почитать, что посмотреть)</a:t>
            </a:r>
          </a:p>
        </p:txBody>
      </p:sp>
    </p:spTree>
    <p:extLst>
      <p:ext uri="{BB962C8B-B14F-4D97-AF65-F5344CB8AC3E}">
        <p14:creationId xmlns:p14="http://schemas.microsoft.com/office/powerpoint/2010/main" val="2761319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EC5340-6805-4739-DF84-5B49AA2F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064"/>
            <a:ext cx="10515600" cy="936901"/>
          </a:xfrm>
        </p:spPr>
        <p:txBody>
          <a:bodyPr>
            <a:normAutofit fontScale="90000"/>
          </a:bodyPr>
          <a:lstStyle/>
          <a:p>
            <a:r>
              <a:rPr lang="ru-RU"/>
              <a:t>Главное — мотивация,</a:t>
            </a:r>
            <a:br>
              <a:rPr lang="ru-RU"/>
            </a:br>
            <a:r>
              <a:rPr lang="ru-RU"/>
              <a:t>всё остальное – приложится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FDCAFB-A0DB-087C-A114-B7996C973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564"/>
            <a:ext cx="10515600" cy="4942372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Больше ориентироваться на интерес, чем на конъюнктуру</a:t>
            </a:r>
          </a:p>
          <a:p>
            <a:pPr lvl="1"/>
            <a:r>
              <a:rPr lang="ru-RU" dirty="0"/>
              <a:t>Условный </a:t>
            </a:r>
            <a:r>
              <a:rPr lang="en-US" dirty="0"/>
              <a:t>Python vs </a:t>
            </a:r>
            <a:r>
              <a:rPr lang="ru-RU" dirty="0"/>
              <a:t>условный 1С</a:t>
            </a:r>
          </a:p>
          <a:p>
            <a:pPr lvl="1"/>
            <a:r>
              <a:rPr lang="ru-RU" dirty="0"/>
              <a:t>Если что-то нравится → научишься делать хорошо → так или иначе заработаешь на этом </a:t>
            </a:r>
          </a:p>
          <a:p>
            <a:pPr lvl="1"/>
            <a:r>
              <a:rPr lang="ru-RU" dirty="0"/>
              <a:t>Если не нравится → не принесёт счастье ни тебе, ни другим</a:t>
            </a:r>
          </a:p>
          <a:p>
            <a:r>
              <a:rPr lang="ru-RU" dirty="0"/>
              <a:t>Искать и поддерживать интерес</a:t>
            </a:r>
          </a:p>
          <a:p>
            <a:pPr lvl="1"/>
            <a:r>
              <a:rPr lang="ru-RU" dirty="0"/>
              <a:t>Если что-то заинтересовало — следовать за импульсом: изучать глубже, написать программу, пот, статью и т.п.</a:t>
            </a:r>
          </a:p>
          <a:p>
            <a:r>
              <a:rPr lang="ru-RU" dirty="0"/>
              <a:t>Развивать софт-скиллы:</a:t>
            </a:r>
          </a:p>
          <a:p>
            <a:pPr lvl="1"/>
            <a:r>
              <a:rPr lang="ru-RU" dirty="0"/>
              <a:t>работодатели больше всего ценят: коммуникативность, оптимизм, ориентацию на решение, способность быстро учиться, умение ориентироваться в быстро изменяющихся условиях. Компании часто рассматривают кандидатов не из </a:t>
            </a:r>
            <a:r>
              <a:rPr lang="en" dirty="0"/>
              <a:t>IT-</a:t>
            </a:r>
            <a:r>
              <a:rPr lang="ru-RU" dirty="0"/>
              <a:t>индустрии, но имеющих «правильный» набор </a:t>
            </a:r>
            <a:r>
              <a:rPr lang="en" dirty="0"/>
              <a:t>soft-</a:t>
            </a:r>
            <a:r>
              <a:rPr lang="ru-RU" dirty="0"/>
              <a:t>навыков.</a:t>
            </a:r>
          </a:p>
          <a:p>
            <a:pPr lvl="1"/>
            <a:r>
              <a:rPr lang="ru-RU" dirty="0"/>
              <a:t>Я сам набирал людей в </a:t>
            </a:r>
            <a:r>
              <a:rPr lang="en-US" dirty="0"/>
              <a:t>REG.RU </a:t>
            </a:r>
            <a:r>
              <a:rPr lang="ru-RU" dirty="0"/>
              <a:t>в основном не по </a:t>
            </a:r>
            <a:r>
              <a:rPr lang="en-US" dirty="0"/>
              <a:t>hard skills</a:t>
            </a:r>
            <a:endParaRPr lang="ru-RU" dirty="0"/>
          </a:p>
          <a:p>
            <a:pPr algn="l"/>
            <a:r>
              <a:rPr lang="ru-RU" dirty="0"/>
              <a:t>Вывод: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В России все еще можно без особых проблем «войти в </a:t>
            </a:r>
            <a:r>
              <a:rPr lang="en" b="0" i="0" dirty="0">
                <a:solidFill>
                  <a:srgbClr val="111111"/>
                </a:solidFill>
                <a:effectLst/>
                <a:latin typeface="-apple-system"/>
              </a:rPr>
              <a:t>IT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»</a:t>
            </a:r>
            <a:r>
              <a:rPr lang="en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  <a:b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Главное — желание учиться, интерес к выбранной профессии, и, немного везения в выборе правильного работодателя, который будет заботиться не только о плюшках типа бесплатного кофе, но и вашем профессиональном росте.</a:t>
            </a:r>
          </a:p>
        </p:txBody>
      </p:sp>
    </p:spTree>
    <p:extLst>
      <p:ext uri="{BB962C8B-B14F-4D97-AF65-F5344CB8AC3E}">
        <p14:creationId xmlns:p14="http://schemas.microsoft.com/office/powerpoint/2010/main" val="2441473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8B6DEA8-C6DD-AD21-7942-6A40F35B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531756"/>
          </a:xfrm>
        </p:spPr>
        <p:txBody>
          <a:bodyPr/>
          <a:lstStyle/>
          <a:p>
            <a:r>
              <a:rPr lang="ru-RU"/>
              <a:t>Как войти в </a:t>
            </a:r>
            <a:r>
              <a:rPr lang="en-US"/>
              <a:t>IT </a:t>
            </a:r>
            <a:r>
              <a:rPr lang="ru-RU"/>
              <a:t>в роли </a:t>
            </a:r>
            <a:r>
              <a:rPr lang="en-US"/>
              <a:t>PM</a:t>
            </a:r>
            <a:r>
              <a:rPr lang="ru-RU"/>
              <a:t>?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16C53A-6C44-BC3A-19CA-5804F47B3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397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8B6DEA8-C6DD-AD21-7942-6A40F35B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333452"/>
          </a:xfrm>
        </p:spPr>
        <p:txBody>
          <a:bodyPr/>
          <a:lstStyle/>
          <a:p>
            <a:r>
              <a:rPr lang="ru-RU" dirty="0"/>
              <a:t>Как войти в АйТи?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16C53A-6C44-BC3A-19CA-5804F47B3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9992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67C0CB-3477-12DD-5084-E49F6D17D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72" y="242575"/>
            <a:ext cx="10515600" cy="699090"/>
          </a:xfrm>
        </p:spPr>
        <p:txBody>
          <a:bodyPr/>
          <a:lstStyle/>
          <a:p>
            <a:r>
              <a:rPr lang="ru-RU"/>
              <a:t>Как войти в </a:t>
            </a:r>
            <a:r>
              <a:rPr lang="en"/>
              <a:t>IT </a:t>
            </a:r>
            <a:r>
              <a:rPr lang="ru-RU"/>
              <a:t>в роли </a:t>
            </a:r>
            <a:r>
              <a:rPr lang="en" err="1"/>
              <a:t>PM'a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8224D6-7407-BADF-86B2-A1C88CB70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1" y="1046375"/>
            <a:ext cx="11076719" cy="5637229"/>
          </a:xfrm>
        </p:spPr>
        <p:txBody>
          <a:bodyPr>
            <a:normAutofit fontScale="62500" lnSpcReduction="20000"/>
          </a:bodyPr>
          <a:lstStyle/>
          <a:p>
            <a:pPr rtl="0" fontAlgn="ba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600"/>
              <a:t>Читать книги</a:t>
            </a:r>
            <a:endParaRPr lang="en" sz="2600"/>
          </a:p>
          <a:p>
            <a:pPr fontAlgn="base">
              <a:lnSpc>
                <a:spcPct val="100000"/>
              </a:lnSpc>
              <a:spcBef>
                <a:spcPts val="500"/>
              </a:spcBef>
            </a:pPr>
            <a:r>
              <a:rPr lang="ru-RU" sz="2600"/>
              <a:t>Пройти какие-то курсы курсы</a:t>
            </a:r>
            <a:endParaRPr lang="en-US" sz="2600"/>
          </a:p>
          <a:p>
            <a:pPr lvl="1" fontAlgn="base">
              <a:lnSpc>
                <a:spcPct val="100000"/>
              </a:lnSpc>
            </a:pPr>
            <a:r>
              <a:rPr lang="ru-RU" sz="2200"/>
              <a:t>Ивана Замесина, </a:t>
            </a:r>
            <a:r>
              <a:rPr lang="en-US" sz="2200"/>
              <a:t>G</a:t>
            </a:r>
            <a:r>
              <a:rPr lang="en" sz="2200" err="1"/>
              <a:t>oPractice</a:t>
            </a:r>
            <a:r>
              <a:rPr lang="en" sz="2200"/>
              <a:t> </a:t>
            </a:r>
            <a:r>
              <a:rPr lang="ru-RU" sz="2200"/>
              <a:t>и </a:t>
            </a:r>
            <a:r>
              <a:rPr lang="en" sz="2200"/>
              <a:t>Product Hero (</a:t>
            </a:r>
            <a:r>
              <a:rPr lang="ru-RU" sz="2200"/>
              <a:t>для продвинутых</a:t>
            </a:r>
            <a:r>
              <a:rPr lang="en" sz="2200"/>
              <a:t>), Product Star </a:t>
            </a:r>
            <a:r>
              <a:rPr lang="ru-RU" sz="2200"/>
              <a:t>и </a:t>
            </a:r>
            <a:r>
              <a:rPr lang="en-US" sz="2200"/>
              <a:t>Lead Startup </a:t>
            </a:r>
            <a:r>
              <a:rPr lang="ru-RU" sz="2200"/>
              <a:t>не рекомендую</a:t>
            </a:r>
            <a:r>
              <a:rPr lang="en" sz="2200"/>
              <a:t>.</a:t>
            </a:r>
            <a:endParaRPr lang="ru-RU" sz="2200"/>
          </a:p>
          <a:p>
            <a:pPr rtl="0" fontAlgn="ba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600"/>
              <a:t>Образовываться, смотреть видео</a:t>
            </a:r>
          </a:p>
          <a:p>
            <a:pPr rtl="0" fontAlgn="ba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600"/>
              <a:t>Очень важно </a:t>
            </a:r>
            <a:r>
              <a:rPr lang="ru-RU" sz="2600" b="1"/>
              <a:t>контактировать с сообществом / влиться в сообщество</a:t>
            </a:r>
            <a:r>
              <a:rPr lang="ru-RU" sz="2600"/>
              <a:t>!</a:t>
            </a:r>
          </a:p>
          <a:p>
            <a:pPr lvl="1" fontAlgn="base">
              <a:lnSpc>
                <a:spcPct val="100000"/>
              </a:lnSpc>
            </a:pPr>
            <a:r>
              <a:rPr lang="en-US" sz="2200"/>
              <a:t>Product </a:t>
            </a:r>
            <a:r>
              <a:rPr lang="en-US" sz="2200" err="1"/>
              <a:t>mgmt</a:t>
            </a:r>
            <a:r>
              <a:rPr lang="en-US" sz="2200"/>
              <a:t>: </a:t>
            </a:r>
            <a:r>
              <a:rPr lang="ru-RU" sz="2200"/>
              <a:t>Найти чаты / </a:t>
            </a:r>
            <a:r>
              <a:rPr lang="en" sz="2200" err="1"/>
              <a:t>tg</a:t>
            </a:r>
            <a:r>
              <a:rPr lang="en" sz="2200"/>
              <a:t>-</a:t>
            </a:r>
            <a:r>
              <a:rPr lang="ru-RU" sz="2200"/>
              <a:t>каналы для продактов: </a:t>
            </a:r>
            <a:r>
              <a:rPr lang="en" sz="2200"/>
              <a:t>Product </a:t>
            </a:r>
            <a:r>
              <a:rPr lang="en" sz="2200" err="1"/>
              <a:t>Prof.flow</a:t>
            </a:r>
            <a:r>
              <a:rPr lang="en" sz="2200"/>
              <a:t>, @</a:t>
            </a:r>
            <a:r>
              <a:rPr lang="en" sz="2200" err="1"/>
              <a:t>ilya_krasinsky</a:t>
            </a:r>
            <a:r>
              <a:rPr lang="en" sz="2200"/>
              <a:t>, </a:t>
            </a:r>
            <a:r>
              <a:rPr lang="en" sz="2200" err="1"/>
              <a:t>ProductCamp</a:t>
            </a:r>
            <a:r>
              <a:rPr lang="en" sz="2200"/>
              <a:t> Russia (&amp;EE), Product Star (@</a:t>
            </a:r>
            <a:r>
              <a:rPr lang="en" sz="2200" err="1"/>
              <a:t>productstar</a:t>
            </a:r>
            <a:r>
              <a:rPr lang="en" sz="2200"/>
              <a:t>), @</a:t>
            </a:r>
            <a:r>
              <a:rPr lang="en" sz="2200" err="1"/>
              <a:t>blackproduct</a:t>
            </a:r>
            <a:r>
              <a:rPr lang="en" sz="2200"/>
              <a:t>, </a:t>
            </a:r>
          </a:p>
          <a:p>
            <a:pPr rtl="0" fontAlgn="ba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600"/>
              <a:t>Пойти куда-то на стажировку / работать за еду, попроситься в чатах / через знакомых</a:t>
            </a:r>
            <a:endParaRPr lang="en-US" sz="2600"/>
          </a:p>
          <a:p>
            <a:pPr marL="0" indent="0" rtl="0" fontAlgn="ba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2400">
                <a:hlinkClick r:id="rId2"/>
              </a:rPr>
              <a:t>Как стать продакт-менеджером с 0 из другой профессии. Часть 1</a:t>
            </a:r>
            <a:r>
              <a:rPr lang="ru-RU" sz="2400"/>
              <a:t>, </a:t>
            </a:r>
            <a:r>
              <a:rPr lang="ru-RU" sz="2400">
                <a:hlinkClick r:id="rId3"/>
              </a:rPr>
              <a:t>Часть 2</a:t>
            </a:r>
            <a:endParaRPr lang="en-US"/>
          </a:p>
          <a:p>
            <a:pPr marL="0" indent="0" algn="l" fontAlgn="base">
              <a:spcBef>
                <a:spcPts val="2000"/>
              </a:spcBef>
              <a:buNone/>
            </a:pPr>
            <a:r>
              <a:rPr lang="ru-RU" sz="2600"/>
              <a:t>Переход в продакт-менеджмент со смежной позиции</a:t>
            </a:r>
            <a:r>
              <a:rPr lang="en-US" sz="2600"/>
              <a:t>:</a:t>
            </a:r>
            <a:endParaRPr lang="ru-RU" sz="2600"/>
          </a:p>
          <a:p>
            <a:pPr algn="l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600"/>
              <a:t>…из проджект-менеджмента</a:t>
            </a:r>
          </a:p>
          <a:p>
            <a:pPr algn="l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600"/>
              <a:t>…из маркетинга</a:t>
            </a:r>
          </a:p>
          <a:p>
            <a:pPr algn="l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600"/>
              <a:t>…из продуктовой аналитики</a:t>
            </a:r>
          </a:p>
          <a:p>
            <a:pPr algn="l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600"/>
              <a:t>…из бизнес-аналитики или системной аналитики</a:t>
            </a:r>
          </a:p>
          <a:p>
            <a:pPr algn="l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600"/>
              <a:t>…из продаж</a:t>
            </a:r>
          </a:p>
          <a:p>
            <a:pPr algn="l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600"/>
              <a:t>…из разработки</a:t>
            </a:r>
          </a:p>
          <a:p>
            <a:pPr algn="l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600"/>
              <a:t>…из поддержки</a:t>
            </a:r>
          </a:p>
          <a:p>
            <a:pPr algn="l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600"/>
              <a:t>…из дизайна</a:t>
            </a:r>
          </a:p>
          <a:p>
            <a:pPr algn="l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600"/>
              <a:t>…из </a:t>
            </a:r>
            <a:r>
              <a:rPr lang="en" sz="2600"/>
              <a:t>UX-</a:t>
            </a:r>
            <a:r>
              <a:rPr lang="ru-RU" sz="2600"/>
              <a:t>исследований</a:t>
            </a:r>
            <a:endParaRPr lang="en-US"/>
          </a:p>
          <a:p>
            <a:pPr marL="0" indent="0" fontAlgn="base">
              <a:lnSpc>
                <a:spcPct val="100000"/>
              </a:lnSpc>
              <a:spcBef>
                <a:spcPts val="500"/>
              </a:spcBef>
              <a:buNone/>
            </a:pPr>
            <a:r>
              <a:rPr lang="ru-RU" sz="2600">
                <a:hlinkClick r:id="rId4"/>
              </a:rPr>
              <a:t>Как стать продакт-менеджером. Пути перехода из других профессий</a:t>
            </a:r>
            <a:endParaRPr lang="en-US" sz="2600"/>
          </a:p>
          <a:p>
            <a:pPr marL="0" indent="0" fontAlgn="base">
              <a:lnSpc>
                <a:spcPct val="100000"/>
              </a:lnSpc>
              <a:spcBef>
                <a:spcPts val="500"/>
              </a:spcBef>
              <a:buNone/>
            </a:pPr>
            <a:endParaRPr lang="en-US" sz="1600" b="0" i="0">
              <a:solidFill>
                <a:srgbClr val="000000"/>
              </a:solidFill>
              <a:effectLst/>
              <a:latin typeface="AvertaCY-Light"/>
            </a:endParaRPr>
          </a:p>
          <a:p>
            <a:pPr marL="0" indent="0" fontAlgn="base">
              <a:lnSpc>
                <a:spcPct val="100000"/>
              </a:lnSpc>
              <a:spcBef>
                <a:spcPts val="500"/>
              </a:spcBef>
              <a:buNone/>
            </a:pPr>
            <a:r>
              <a:rPr lang="ru-RU" sz="2600"/>
              <a:t>Начать карьеру продакт-менеджера с нуля не будет просто, но если у вас есть часть необходимых для этой работы навыков, то карьерный переход будет заметно проще. </a:t>
            </a:r>
          </a:p>
        </p:txBody>
      </p:sp>
    </p:spTree>
    <p:extLst>
      <p:ext uri="{BB962C8B-B14F-4D97-AF65-F5344CB8AC3E}">
        <p14:creationId xmlns:p14="http://schemas.microsoft.com/office/powerpoint/2010/main" val="2702695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3EFC3E-972D-CA40-9BA8-AD6434F8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52" y="308564"/>
            <a:ext cx="4758507" cy="132556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rgbClr val="1C1C1C"/>
                </a:solidFill>
                <a:latin typeface="custom_42750"/>
              </a:rPr>
              <a:t>Q: </a:t>
            </a:r>
            <a:r>
              <a:rPr lang="ru-RU" sz="2400" b="0" i="0">
                <a:solidFill>
                  <a:srgbClr val="1C1C1C"/>
                </a:solidFill>
                <a:effectLst/>
                <a:latin typeface="custom_42750"/>
              </a:rPr>
              <a:t>Три самых важных навыка, которые должны быть у продакта?</a:t>
            </a:r>
            <a:endParaRPr lang="ru-RU" sz="24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72FCEE-E08C-3A83-2C44-02373F8D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578" y="0"/>
            <a:ext cx="6518422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C34C25-8E63-39DF-AB01-AA16F29B5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66" y="1771519"/>
            <a:ext cx="4089204" cy="481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10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C84636-35EF-1FB0-5478-16E050C0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614"/>
            <a:ext cx="12189414" cy="627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86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4129BA-0FD9-8243-7C98-0A77C2A5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27" y="233147"/>
            <a:ext cx="10515600" cy="624689"/>
          </a:xfrm>
        </p:spPr>
        <p:txBody>
          <a:bodyPr>
            <a:normAutofit fontScale="90000"/>
          </a:bodyPr>
          <a:lstStyle/>
          <a:p>
            <a:r>
              <a:rPr lang="ru-RU"/>
              <a:t>Нужны ли навыки программирование </a:t>
            </a:r>
            <a:r>
              <a:rPr lang="en-US"/>
              <a:t>PM-</a:t>
            </a:r>
            <a:r>
              <a:rPr lang="en-US" err="1"/>
              <a:t>у</a:t>
            </a:r>
            <a:r>
              <a:rPr lang="ru-RU"/>
              <a:t>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F837AD7-4F40-556E-3495-3293096ED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826" y="923931"/>
            <a:ext cx="10076719" cy="5934069"/>
          </a:xfrm>
        </p:spPr>
      </p:pic>
    </p:spTree>
    <p:extLst>
      <p:ext uri="{BB962C8B-B14F-4D97-AF65-F5344CB8AC3E}">
        <p14:creationId xmlns:p14="http://schemas.microsoft.com/office/powerpoint/2010/main" val="2585102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CD468-11F9-C543-B0E0-0322490B2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1" y="276989"/>
            <a:ext cx="10515600" cy="901815"/>
          </a:xfrm>
        </p:spPr>
        <p:txBody>
          <a:bodyPr/>
          <a:lstStyle/>
          <a:p>
            <a:r>
              <a:rPr lang="ru-RU" dirty="0"/>
              <a:t>Ещё интересные факты из исследования: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22B97C-0B36-424E-06B6-6B1AC525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031" y="1255923"/>
            <a:ext cx="11049000" cy="5225935"/>
          </a:xfrm>
        </p:spPr>
        <p:txBody>
          <a:bodyPr>
            <a:normAutofit fontScale="85000" lnSpcReduction="10000"/>
          </a:bodyPr>
          <a:lstStyle/>
          <a:p>
            <a:r>
              <a:rPr lang="ru-RU" b="0" i="0" dirty="0">
                <a:solidFill>
                  <a:srgbClr val="1C1C1C"/>
                </a:solidFill>
                <a:effectLst/>
                <a:latin typeface="custom_42750"/>
              </a:rPr>
              <a:t>В продакт-менеджменте нет гендерного дисбаланса.</a:t>
            </a:r>
            <a:br>
              <a:rPr lang="ru-RU" b="0" i="0" dirty="0">
                <a:solidFill>
                  <a:srgbClr val="1C1C1C"/>
                </a:solidFill>
                <a:effectLst/>
                <a:latin typeface="custom_42750"/>
              </a:rPr>
            </a:br>
            <a:r>
              <a:rPr lang="ru-RU" b="0" i="0" dirty="0">
                <a:solidFill>
                  <a:srgbClr val="1C1C1C"/>
                </a:solidFill>
                <a:effectLst/>
                <a:latin typeface="custom_42750"/>
              </a:rPr>
              <a:t>Для сравнения, среди мобильных разработчиков женщин около 10%.</a:t>
            </a:r>
          </a:p>
          <a:p>
            <a:pPr algn="l" rtl="0" fontAlgn="base"/>
            <a:r>
              <a:rPr lang="ru-RU" b="0" i="0" dirty="0">
                <a:solidFill>
                  <a:srgbClr val="1C1C1C"/>
                </a:solidFill>
                <a:effectLst/>
                <a:latin typeface="custom_42750"/>
              </a:rPr>
              <a:t>У 91% продактов есть </a:t>
            </a:r>
            <a:r>
              <a:rPr lang="ru-RU" b="1" i="0" dirty="0">
                <a:solidFill>
                  <a:srgbClr val="1C1C1C"/>
                </a:solidFill>
                <a:effectLst/>
                <a:latin typeface="custom_42750"/>
              </a:rPr>
              <a:t>высшее образование</a:t>
            </a:r>
            <a:r>
              <a:rPr lang="ru-RU" b="0" i="0" dirty="0">
                <a:solidFill>
                  <a:srgbClr val="1C1C1C"/>
                </a:solidFill>
                <a:effectLst/>
                <a:latin typeface="custom_42750"/>
              </a:rPr>
              <a:t>.</a:t>
            </a:r>
          </a:p>
          <a:p>
            <a:pPr algn="l" rtl="0" fontAlgn="base"/>
            <a:r>
              <a:rPr lang="ru-RU" dirty="0">
                <a:solidFill>
                  <a:srgbClr val="282828"/>
                </a:solidFill>
                <a:latin typeface="-apple-system"/>
              </a:rPr>
              <a:t>Только 12% вообще не владеют н</a:t>
            </a:r>
            <a:r>
              <a:rPr lang="ru-RU" b="0" i="0" dirty="0">
                <a:solidFill>
                  <a:srgbClr val="1C1C1C"/>
                </a:solidFill>
                <a:effectLst/>
                <a:latin typeface="custom_42750"/>
              </a:rPr>
              <a:t>авыками </a:t>
            </a:r>
            <a:r>
              <a:rPr lang="ru-RU" b="1" i="0" dirty="0">
                <a:solidFill>
                  <a:srgbClr val="1C1C1C"/>
                </a:solidFill>
                <a:effectLst/>
                <a:latin typeface="custom_42750"/>
              </a:rPr>
              <a:t>дизайна интерфейсов</a:t>
            </a:r>
            <a:r>
              <a:rPr lang="ru-RU" b="0" i="0" dirty="0">
                <a:solidFill>
                  <a:srgbClr val="1C1C1C"/>
                </a:solidFill>
                <a:effectLst/>
                <a:latin typeface="custom_42750"/>
              </a:rPr>
              <a:t>, при этом 30%</a:t>
            </a:r>
            <a:r>
              <a:rPr lang="en-US" b="0" i="0" dirty="0">
                <a:solidFill>
                  <a:srgbClr val="1C1C1C"/>
                </a:solidFill>
                <a:effectLst/>
                <a:latin typeface="custom_42750"/>
              </a:rPr>
              <a:t> </a:t>
            </a:r>
            <a:r>
              <a:rPr lang="ru-RU" b="0" i="0" dirty="0">
                <a:solidFill>
                  <a:srgbClr val="1C1C1C"/>
                </a:solidFill>
                <a:effectLst/>
                <a:latin typeface="custom_42750"/>
              </a:rPr>
              <a:t>не у</a:t>
            </a:r>
            <a:r>
              <a:rPr lang="ru-RU" b="0" i="0" dirty="0">
                <a:solidFill>
                  <a:srgbClr val="000000"/>
                </a:solidFill>
                <a:effectLst/>
                <a:latin typeface="custom_42750"/>
              </a:rPr>
              <a:t>меют дизайнить, но знают базовые принципы хороших интерфейсов</a:t>
            </a:r>
          </a:p>
          <a:p>
            <a:pPr algn="l" rtl="0" fontAlgn="base"/>
            <a:r>
              <a:rPr lang="ru-RU" dirty="0">
                <a:solidFill>
                  <a:srgbClr val="000000"/>
                </a:solidFill>
                <a:latin typeface="custom_42750"/>
              </a:rPr>
              <a:t>Только 25%</a:t>
            </a:r>
            <a:r>
              <a:rPr lang="en-US" dirty="0">
                <a:solidFill>
                  <a:srgbClr val="000000"/>
                </a:solidFill>
                <a:latin typeface="custom_42750"/>
              </a:rPr>
              <a:t> </a:t>
            </a:r>
            <a:r>
              <a:rPr lang="ru-RU" dirty="0">
                <a:solidFill>
                  <a:srgbClr val="000000"/>
                </a:solidFill>
                <a:latin typeface="custom_42750"/>
              </a:rPr>
              <a:t>вообще не умеют </a:t>
            </a:r>
            <a:r>
              <a:rPr lang="ru-RU" b="1" dirty="0">
                <a:solidFill>
                  <a:srgbClr val="000000"/>
                </a:solidFill>
                <a:latin typeface="custom_42750"/>
              </a:rPr>
              <a:t>программировать</a:t>
            </a:r>
          </a:p>
          <a:p>
            <a:pPr algn="l" rtl="0" fontAlgn="base"/>
            <a:r>
              <a:rPr lang="ru-RU" dirty="0">
                <a:solidFill>
                  <a:srgbClr val="000000"/>
                </a:solidFill>
                <a:latin typeface="custom_42750"/>
              </a:rPr>
              <a:t>Только 4%</a:t>
            </a:r>
            <a:r>
              <a:rPr lang="en-US" dirty="0">
                <a:solidFill>
                  <a:srgbClr val="000000"/>
                </a:solidFill>
                <a:latin typeface="custom_42750"/>
              </a:rPr>
              <a:t> </a:t>
            </a:r>
            <a:r>
              <a:rPr lang="ru-RU" dirty="0">
                <a:solidFill>
                  <a:srgbClr val="000000"/>
                </a:solidFill>
                <a:latin typeface="custom_42750"/>
              </a:rPr>
              <a:t>практически не знают </a:t>
            </a:r>
            <a:r>
              <a:rPr lang="ru-RU" b="1" dirty="0">
                <a:solidFill>
                  <a:srgbClr val="000000"/>
                </a:solidFill>
                <a:latin typeface="custom_42750"/>
              </a:rPr>
              <a:t>английского</a:t>
            </a:r>
            <a:r>
              <a:rPr lang="ru-RU" dirty="0">
                <a:solidFill>
                  <a:srgbClr val="000000"/>
                </a:solidFill>
                <a:latin typeface="custom_42750"/>
              </a:rPr>
              <a:t> и 14%</a:t>
            </a:r>
            <a:r>
              <a:rPr lang="en-US" dirty="0">
                <a:solidFill>
                  <a:srgbClr val="000000"/>
                </a:solidFill>
                <a:latin typeface="custom_42750"/>
              </a:rPr>
              <a:t> </a:t>
            </a:r>
            <a:r>
              <a:rPr lang="ru-RU" dirty="0">
                <a:solidFill>
                  <a:srgbClr val="000000"/>
                </a:solidFill>
                <a:latin typeface="custom_42750"/>
              </a:rPr>
              <a:t>знают плохо</a:t>
            </a:r>
          </a:p>
          <a:p>
            <a:pPr algn="l" rtl="0" fontAlgn="base"/>
            <a:r>
              <a:rPr lang="ru-RU" dirty="0">
                <a:solidFill>
                  <a:srgbClr val="000000"/>
                </a:solidFill>
                <a:latin typeface="custom_42750"/>
              </a:rPr>
              <a:t>Менее 10%</a:t>
            </a:r>
            <a:r>
              <a:rPr lang="en-US" dirty="0">
                <a:solidFill>
                  <a:srgbClr val="000000"/>
                </a:solidFill>
                <a:latin typeface="custom_42750"/>
              </a:rPr>
              <a:t> </a:t>
            </a:r>
            <a:r>
              <a:rPr lang="ru-RU" dirty="0">
                <a:solidFill>
                  <a:srgbClr val="000000"/>
                </a:solidFill>
                <a:latin typeface="custom_42750"/>
              </a:rPr>
              <a:t>работают только из офиса, 44%</a:t>
            </a:r>
            <a:r>
              <a:rPr lang="en-US" dirty="0">
                <a:solidFill>
                  <a:srgbClr val="000000"/>
                </a:solidFill>
                <a:latin typeface="custom_42750"/>
              </a:rPr>
              <a:t> </a:t>
            </a:r>
            <a:r>
              <a:rPr lang="ru-RU" dirty="0">
                <a:solidFill>
                  <a:srgbClr val="000000"/>
                </a:solidFill>
                <a:latin typeface="custom_42750"/>
              </a:rPr>
              <a:t>работают полностью удалённо</a:t>
            </a:r>
            <a:endParaRPr lang="en-US" dirty="0">
              <a:solidFill>
                <a:srgbClr val="000000"/>
              </a:solidFill>
              <a:latin typeface="custom_42750"/>
            </a:endParaRPr>
          </a:p>
          <a:p>
            <a:pPr algn="l" rtl="0" fontAlgn="base"/>
            <a:r>
              <a:rPr lang="ru-RU" dirty="0">
                <a:solidFill>
                  <a:srgbClr val="1C1C1C"/>
                </a:solidFill>
                <a:latin typeface="custom_42750"/>
              </a:rPr>
              <a:t>Подавляющее большинство продактов устраивает их профессия и не собираются её менять</a:t>
            </a:r>
            <a:endParaRPr lang="en-US" dirty="0">
              <a:solidFill>
                <a:srgbClr val="1C1C1C"/>
              </a:solidFill>
              <a:latin typeface="custom_42750"/>
            </a:endParaRPr>
          </a:p>
          <a:p>
            <a:pPr algn="l" rtl="0" fontAlgn="base"/>
            <a:r>
              <a:rPr lang="ru-RU" b="0" i="0" dirty="0">
                <a:solidFill>
                  <a:srgbClr val="1C1C1C"/>
                </a:solidFill>
                <a:effectLst/>
                <a:latin typeface="custom_42750"/>
              </a:rPr>
              <a:t>Если и </a:t>
            </a:r>
            <a:r>
              <a:rPr lang="ru-RU" dirty="0">
                <a:solidFill>
                  <a:srgbClr val="1C1C1C"/>
                </a:solidFill>
                <a:latin typeface="custom_42750"/>
              </a:rPr>
              <a:t>собираются: </a:t>
            </a:r>
            <a:r>
              <a:rPr lang="ru-RU" b="0" i="0" dirty="0">
                <a:solidFill>
                  <a:srgbClr val="1C1C1C"/>
                </a:solidFill>
                <a:effectLst/>
                <a:latin typeface="custom_42750"/>
              </a:rPr>
              <a:t>чаще всего продакты готовы уходить из профессии в предпринимательство или руководство компанией</a:t>
            </a:r>
          </a:p>
          <a:p>
            <a:pPr fontAlgn="base"/>
            <a:r>
              <a:rPr lang="ru-RU" b="0" i="0" dirty="0">
                <a:solidFill>
                  <a:srgbClr val="1C1C1C"/>
                </a:solidFill>
                <a:effectLst/>
                <a:latin typeface="custom_42750"/>
              </a:rPr>
              <a:t>Топ-5 компаний для работы продактом: Яндекс, Авито, Тинькофф, </a:t>
            </a:r>
            <a:r>
              <a:rPr lang="en-US" b="0" i="0" dirty="0" err="1">
                <a:solidFill>
                  <a:srgbClr val="1C1C1C"/>
                </a:solidFill>
                <a:effectLst/>
                <a:latin typeface="custom_42750"/>
              </a:rPr>
              <a:t>AviaSales</a:t>
            </a:r>
            <a:r>
              <a:rPr lang="en" b="0" i="0" dirty="0">
                <a:solidFill>
                  <a:srgbClr val="1C1C1C"/>
                </a:solidFill>
                <a:effectLst/>
                <a:latin typeface="custom_42750"/>
              </a:rPr>
              <a:t> </a:t>
            </a:r>
            <a:r>
              <a:rPr lang="ru-RU" b="0" i="0" dirty="0">
                <a:solidFill>
                  <a:srgbClr val="1C1C1C"/>
                </a:solidFill>
                <a:effectLst/>
                <a:latin typeface="custom_42750"/>
              </a:rPr>
              <a:t>и </a:t>
            </a:r>
            <a:r>
              <a:rPr lang="en" b="0" i="0" dirty="0">
                <a:solidFill>
                  <a:srgbClr val="1C1C1C"/>
                </a:solidFill>
                <a:effectLst/>
                <a:latin typeface="custom_42750"/>
              </a:rPr>
              <a:t>Ozon.</a:t>
            </a:r>
            <a:endParaRPr lang="ru-RU" dirty="0">
              <a:solidFill>
                <a:srgbClr val="000000"/>
              </a:solidFill>
              <a:latin typeface="custom_42750"/>
            </a:endParaRPr>
          </a:p>
          <a:p>
            <a:pPr algn="l" rtl="0" fontAlgn="base"/>
            <a:endParaRPr lang="ru-RU" b="0" i="0" dirty="0">
              <a:solidFill>
                <a:srgbClr val="1C1C1C"/>
              </a:solidFill>
              <a:effectLst/>
              <a:latin typeface="custom_4275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8878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4CE305-6E12-744F-6E61-DF6086DCB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27" y="365125"/>
            <a:ext cx="11193039" cy="596409"/>
          </a:xfrm>
        </p:spPr>
        <p:txBody>
          <a:bodyPr>
            <a:normAutofit/>
          </a:bodyPr>
          <a:lstStyle/>
          <a:p>
            <a:r>
              <a:rPr lang="ru-RU" sz="3200"/>
              <a:t>Из каких профессий чаще переходят в продакт-менеджмент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822AF68-A164-0BF6-4DA7-8B6904F779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23429"/>
            <a:ext cx="12192000" cy="57355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E76AF19-362A-9A38-E2C2-5B110547E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712029"/>
            <a:ext cx="7772400" cy="314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22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757AC6-A465-1817-3398-1E6D58ADA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7" y="421685"/>
            <a:ext cx="10515600" cy="737811"/>
          </a:xfrm>
        </p:spPr>
        <p:txBody>
          <a:bodyPr/>
          <a:lstStyle/>
          <a:p>
            <a:r>
              <a:rPr lang="ru-RU"/>
              <a:t>Переход из </a:t>
            </a:r>
            <a:r>
              <a:rPr lang="en-US"/>
              <a:t>Project Mgmt в</a:t>
            </a:r>
            <a:r>
              <a:rPr lang="ru-RU"/>
              <a:t> </a:t>
            </a:r>
            <a:r>
              <a:rPr lang="en-US"/>
              <a:t>Product Mgmt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B207D7-35C2-572E-DEC9-346C9CFAB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756" y="1338606"/>
            <a:ext cx="7422036" cy="5260157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/>
              <a:t>Переход из проджект-менеджмента в продакты — самый популярный трек попадания в продакт-менеджмент.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b="1"/>
              <a:t>Discovery: </a:t>
            </a:r>
            <a:r>
              <a:rPr lang="ru-RU" b="1"/>
              <a:t>слабые навыки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/>
              <a:t>У проджект-менеджеров обычно нет опыта работы с пользователями, генерации продуктовых гипотез, оценки потенциала влияния тех или иных изменений в продукте, навыка анализа рынка; соответственно, для этого этапа работы проджекту не хватает скиллов.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b="1"/>
              <a:t>Delivery: </a:t>
            </a:r>
            <a:r>
              <a:rPr lang="ru-RU" b="1"/>
              <a:t>очень сильные навыки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/>
              <a:t>Это, собственно, и есть фундамент текущей профессии проджекта: реализовать определенный проект оптимальным образом доступными ресурсами.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b="1"/>
              <a:t>Analytics: </a:t>
            </a:r>
            <a:r>
              <a:rPr lang="ru-RU" b="1"/>
              <a:t>слабые навыки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/>
              <a:t>Чаще всего у проджект-менеджера нет опыта работы с аналитикой и метриками: эта часть работы обычно была за пределами прошлой роли (успешного </a:t>
            </a:r>
            <a:r>
              <a:rPr lang="en"/>
              <a:t>Delivery </a:t>
            </a:r>
            <a:r>
              <a:rPr lang="ru-RU"/>
              <a:t>проекта).</a:t>
            </a:r>
          </a:p>
          <a:p>
            <a:pPr marL="0" indent="0">
              <a:buNone/>
            </a:pPr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266CD8-9D14-862C-7046-4725C44CB3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8793" y="4194928"/>
            <a:ext cx="4223209" cy="24038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96F9D9-A0C2-EEE6-D520-37ECDCA96E27}"/>
              </a:ext>
            </a:extLst>
          </p:cNvPr>
          <p:cNvSpPr txBox="1"/>
          <p:nvPr/>
        </p:nvSpPr>
        <p:spPr>
          <a:xfrm>
            <a:off x="7968792" y="3271598"/>
            <a:ext cx="3965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>
                <a:solidFill>
                  <a:srgbClr val="000000"/>
                </a:solidFill>
                <a:effectLst/>
                <a:latin typeface="AvertaCY-Light"/>
              </a:rPr>
              <a:t>Как навыки </a:t>
            </a:r>
            <a:r>
              <a:rPr lang="ru-RU" b="1" i="0">
                <a:solidFill>
                  <a:srgbClr val="000000"/>
                </a:solidFill>
                <a:effectLst/>
                <a:latin typeface="AvertaCY-Bold"/>
              </a:rPr>
              <a:t>среднего</a:t>
            </a:r>
            <a:r>
              <a:rPr lang="ru-RU" b="0" i="0">
                <a:solidFill>
                  <a:srgbClr val="000000"/>
                </a:solidFill>
                <a:effectLst/>
                <a:latin typeface="AvertaCY-Light"/>
              </a:rPr>
              <a:t> проджект-менеджера перекладываются на ключевые этапы продуктовой работы:</a:t>
            </a:r>
            <a:endParaRPr lang="ru-RU"/>
          </a:p>
        </p:txBody>
      </p:sp>
      <p:pic>
        <p:nvPicPr>
          <p:cNvPr id="11" name="Picture 17" descr="Ключевые этапы продуктовой работы. Discovery, Delivery, Analytics">
            <a:extLst>
              <a:ext uri="{FF2B5EF4-FFF2-40B4-BE49-F238E27FC236}">
                <a16:creationId xmlns:a16="http://schemas.microsoft.com/office/drawing/2014/main" id="{52D66780-2B8A-9275-C31A-A5F6CF274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6" t="21606" r="22371" b="18049"/>
          <a:stretch/>
        </p:blipFill>
        <p:spPr bwMode="auto">
          <a:xfrm>
            <a:off x="7968792" y="1307470"/>
            <a:ext cx="4221677" cy="157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013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65F946-BC57-0883-692C-AAE41C423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294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/>
              <a:t>Основные инструменты, которые используют </a:t>
            </a:r>
            <a:r>
              <a:rPr lang="en-US" sz="4000"/>
              <a:t>product / project </a:t>
            </a:r>
            <a:r>
              <a:rPr lang="ru-RU" sz="4000"/>
              <a:t>менеджеры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653EED-B293-31D8-AEC4-BDB51EA7E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5" y="1642293"/>
            <a:ext cx="12001934" cy="506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0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681CF5-D4D1-5954-6484-45A3A6F7D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89710"/>
            <a:ext cx="10515600" cy="671823"/>
          </a:xfrm>
        </p:spPr>
        <p:txBody>
          <a:bodyPr>
            <a:normAutofit fontScale="90000"/>
          </a:bodyPr>
          <a:lstStyle/>
          <a:p>
            <a:r>
              <a:rPr lang="ru-RU"/>
              <a:t>Источники знаний для продактов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CEA57A-C6AA-036F-3A99-CED3F4067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499" y="1036948"/>
            <a:ext cx="11808887" cy="3401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8E82F-3E21-66A8-A96E-3C8117282126}"/>
              </a:ext>
            </a:extLst>
          </p:cNvPr>
          <p:cNvSpPr txBox="1"/>
          <p:nvPr/>
        </p:nvSpPr>
        <p:spPr>
          <a:xfrm>
            <a:off x="386499" y="4562572"/>
            <a:ext cx="5250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Топ-5 </a:t>
            </a:r>
            <a:r>
              <a:rPr lang="en" b="0" i="0">
                <a:solidFill>
                  <a:srgbClr val="1C1C1C"/>
                </a:solidFill>
                <a:effectLst/>
                <a:latin typeface="custom_42750"/>
              </a:rPr>
              <a:t>Telegram-</a:t>
            </a:r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каналов про продакт-менеджмент: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u="none" strike="noStrike">
                <a:solidFill>
                  <a:srgbClr val="000000"/>
                </a:solidFill>
                <a:effectLst/>
                <a:latin typeface="custom_42750"/>
                <a:hlinkClick r:id="rId3"/>
              </a:rPr>
              <a:t>«</a:t>
            </a:r>
            <a:r>
              <a:rPr lang="en" b="0" i="0" u="none" strike="noStrike">
                <a:solidFill>
                  <a:srgbClr val="000000"/>
                </a:solidFill>
                <a:effectLst/>
                <a:latin typeface="custom_42750"/>
                <a:hlinkClick r:id="rId3"/>
              </a:rPr>
              <a:t>No Flame No Game»</a:t>
            </a:r>
            <a:r>
              <a:rPr lang="en" b="0" i="0">
                <a:solidFill>
                  <a:srgbClr val="1C1C1C"/>
                </a:solidFill>
                <a:effectLst/>
                <a:latin typeface="custom_42750"/>
              </a:rPr>
              <a:t>,</a:t>
            </a:r>
            <a:endParaRPr lang="ru-RU" b="0" i="0">
              <a:solidFill>
                <a:srgbClr val="1C1C1C"/>
              </a:solidFill>
              <a:effectLst/>
              <a:latin typeface="custom_427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b="0" i="0" u="none" strike="noStrike">
                <a:solidFill>
                  <a:srgbClr val="000000"/>
                </a:solidFill>
                <a:effectLst/>
                <a:latin typeface="custom_42750"/>
                <a:hlinkClick r:id="rId4"/>
              </a:rPr>
              <a:t>«</a:t>
            </a:r>
            <a:r>
              <a:rPr lang="ru-RU" b="0" i="0" u="none" strike="noStrike">
                <a:solidFill>
                  <a:srgbClr val="000000"/>
                </a:solidFill>
                <a:effectLst/>
                <a:latin typeface="custom_42750"/>
                <a:hlinkClick r:id="rId4"/>
              </a:rPr>
              <a:t>Будни продакта»</a:t>
            </a:r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u="none" strike="noStrike">
                <a:solidFill>
                  <a:srgbClr val="000000"/>
                </a:solidFill>
                <a:effectLst/>
                <a:latin typeface="custom_42750"/>
                <a:hlinkClick r:id="rId5"/>
              </a:rPr>
              <a:t>«Ваня Замесин»</a:t>
            </a:r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u="none" strike="noStrike">
                <a:solidFill>
                  <a:srgbClr val="000000"/>
                </a:solidFill>
                <a:effectLst/>
                <a:latin typeface="custom_42750"/>
                <a:hlinkClick r:id="rId6"/>
              </a:rPr>
              <a:t>«</a:t>
            </a:r>
            <a:r>
              <a:rPr lang="en" b="0" i="0" u="none" strike="noStrike">
                <a:solidFill>
                  <a:srgbClr val="000000"/>
                </a:solidFill>
                <a:effectLst/>
                <a:latin typeface="custom_42750"/>
                <a:hlinkClick r:id="rId6"/>
              </a:rPr>
              <a:t>ProductSense»</a:t>
            </a:r>
            <a:endParaRPr lang="ru-RU" u="none" strike="noStrike">
              <a:solidFill>
                <a:srgbClr val="1C1C1C"/>
              </a:solidFill>
              <a:latin typeface="custom_427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u="none" strike="noStrike">
                <a:solidFill>
                  <a:srgbClr val="000000"/>
                </a:solidFill>
                <a:effectLst/>
                <a:latin typeface="custom_42750"/>
                <a:hlinkClick r:id="rId7"/>
              </a:rPr>
              <a:t>«Борода продакта»</a:t>
            </a:r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.</a:t>
            </a:r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63487-E7C8-5E7A-E9B5-2AD4EFDFDEF7}"/>
              </a:ext>
            </a:extLst>
          </p:cNvPr>
          <p:cNvSpPr txBox="1"/>
          <p:nvPr/>
        </p:nvSpPr>
        <p:spPr>
          <a:xfrm>
            <a:off x="5891754" y="4581425"/>
            <a:ext cx="21116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Топ-5 подкастов: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>
                <a:hlinkClick r:id="rId8"/>
              </a:rPr>
              <a:t>M</a:t>
            </a:r>
            <a:r>
              <a:rPr lang="en">
                <a:hlinkClick r:id="rId8"/>
              </a:rPr>
              <a:t>ake Sense</a:t>
            </a:r>
            <a:r>
              <a:rPr lang="en"/>
              <a:t>,</a:t>
            </a:r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>
                <a:hlinkClick r:id="rId9"/>
              </a:rPr>
              <a:t>Podlodka</a:t>
            </a:r>
            <a:r>
              <a:rPr lang="en"/>
              <a:t>,</a:t>
            </a:r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>
                <a:hlinkClick r:id="rId10"/>
              </a:rPr>
              <a:t>Запуск завтра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linkClick r:id="rId11"/>
              </a:rPr>
              <a:t>Epic podcast</a:t>
            </a:r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err="1">
                <a:hlinkClick r:id="rId12"/>
              </a:rPr>
              <a:t>АйТиБорода</a:t>
            </a:r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373B7C-BB23-2E54-5781-C1A7B21D6692}"/>
              </a:ext>
            </a:extLst>
          </p:cNvPr>
          <p:cNvSpPr txBox="1"/>
          <p:nvPr/>
        </p:nvSpPr>
        <p:spPr>
          <a:xfrm>
            <a:off x="8361575" y="4562572"/>
            <a:ext cx="3591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solidFill>
                  <a:srgbClr val="1C1C1C"/>
                </a:solidFill>
                <a:latin typeface="custom_42750"/>
              </a:rPr>
              <a:t>К</a:t>
            </a:r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онференции про </a:t>
            </a:r>
            <a:r>
              <a:rPr lang="en-US" b="0" i="0">
                <a:solidFill>
                  <a:srgbClr val="1C1C1C"/>
                </a:solidFill>
                <a:effectLst/>
                <a:latin typeface="custom_42750"/>
              </a:rPr>
              <a:t>product mgmt.</a:t>
            </a:r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b="0" i="0" u="none" strike="noStrike">
                <a:solidFill>
                  <a:srgbClr val="1C1C1C"/>
                </a:solidFill>
                <a:effectLst/>
                <a:latin typeface="custom_42750"/>
                <a:hlinkClick r:id="rId13"/>
              </a:rPr>
              <a:t>Epic Growth Conference</a:t>
            </a:r>
            <a:endParaRPr lang="ru-RU" u="none" strike="noStrike">
              <a:solidFill>
                <a:srgbClr val="1C1C1C"/>
              </a:solidFill>
              <a:latin typeface="custom_427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b="0" i="0" u="none" strike="noStrike">
                <a:solidFill>
                  <a:srgbClr val="1C1C1C"/>
                </a:solidFill>
                <a:effectLst/>
                <a:latin typeface="custom_42750"/>
                <a:hlinkClick r:id="rId14"/>
              </a:rPr>
              <a:t>Product Camp</a:t>
            </a:r>
            <a:endParaRPr lang="ru-RU" b="0" i="0">
              <a:solidFill>
                <a:srgbClr val="1C1C1C"/>
              </a:solidFill>
              <a:effectLst/>
              <a:latin typeface="custom_427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b="0" i="0" u="none" strike="noStrike">
                <a:solidFill>
                  <a:srgbClr val="1C1C1C"/>
                </a:solidFill>
                <a:effectLst/>
                <a:latin typeface="custom_42750"/>
                <a:hlinkClick r:id="rId15"/>
              </a:rPr>
              <a:t>ProductSense</a:t>
            </a:r>
            <a:endParaRPr lang="ru-RU" u="none" strike="noStrike">
              <a:solidFill>
                <a:srgbClr val="1C1C1C"/>
              </a:solidFill>
              <a:latin typeface="custom_427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u="none" strike="noStrike">
                <a:solidFill>
                  <a:srgbClr val="1C1C1C"/>
                </a:solidFill>
                <a:effectLst/>
                <a:latin typeface="custom_42750"/>
                <a:hlinkClick r:id="rId16"/>
              </a:rPr>
              <a:t>Матемаркетинг</a:t>
            </a:r>
            <a:endParaRPr lang="ru-RU" b="0" i="0">
              <a:solidFill>
                <a:srgbClr val="1C1C1C"/>
              </a:solidFill>
              <a:effectLst/>
              <a:latin typeface="custom_427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b="0" i="0" u="none" strike="noStrike">
                <a:solidFill>
                  <a:srgbClr val="1C1C1C"/>
                </a:solidFill>
                <a:effectLst/>
                <a:latin typeface="custom_42750"/>
                <a:hlinkClick r:id="rId17"/>
              </a:rPr>
              <a:t>Podlodka Product Crew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090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3D037B-8872-7D55-CB9D-D83128FFC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88761"/>
          </a:xfrm>
        </p:spPr>
        <p:txBody>
          <a:bodyPr/>
          <a:lstStyle/>
          <a:p>
            <a:r>
              <a:rPr lang="ru-RU"/>
              <a:t>Книги по </a:t>
            </a:r>
            <a:r>
              <a:rPr lang="en-US"/>
              <a:t>Product Management</a:t>
            </a:r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C889BE-317C-4660-8428-F3BB4286AA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32" y="788761"/>
            <a:ext cx="10386025" cy="60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52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34CF97A-8513-B5C7-7A18-5CADA0EE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16" y="345247"/>
            <a:ext cx="10333384" cy="835235"/>
          </a:xfrm>
        </p:spPr>
        <p:txBody>
          <a:bodyPr/>
          <a:lstStyle/>
          <a:p>
            <a:r>
              <a:rPr lang="ru-RU" dirty="0"/>
              <a:t>Всё сложно…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FDBAABE-6008-5A6E-EF37-C951A6F14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16" y="1200360"/>
            <a:ext cx="10787271" cy="555824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Как войти в АйТи?</a:t>
            </a:r>
            <a:br>
              <a:rPr lang="ru-RU" i="1" dirty="0"/>
            </a:br>
            <a:r>
              <a:rPr lang="en-US" i="1" dirty="0"/>
              <a:t>«</a:t>
            </a:r>
            <a:r>
              <a:rPr lang="ru-RU" i="1" dirty="0">
                <a:solidFill>
                  <a:srgbClr val="C00000"/>
                </a:solidFill>
                <a:effectLst/>
              </a:rPr>
              <a:t>Никак</a:t>
            </a:r>
            <a:r>
              <a:rPr lang="en-US" i="1" dirty="0">
                <a:solidFill>
                  <a:srgbClr val="C00000"/>
                </a:solidFill>
              </a:rPr>
              <a:t>.</a:t>
            </a:r>
            <a:endParaRPr lang="ru-RU" i="1" dirty="0">
              <a:solidFill>
                <a:srgbClr val="C00000"/>
              </a:solidFill>
              <a:effectLst/>
            </a:endParaRPr>
          </a:p>
          <a:p>
            <a:pPr marL="0" indent="0">
              <a:buNone/>
            </a:pPr>
            <a:r>
              <a:rPr lang="ru-RU" i="1" dirty="0">
                <a:solidFill>
                  <a:srgbClr val="C00000"/>
                </a:solidFill>
                <a:effectLst/>
              </a:rPr>
              <a:t>Джунов нигде не берут</a:t>
            </a:r>
            <a:r>
              <a:rPr lang="en-US" i="1" dirty="0">
                <a:solidFill>
                  <a:srgbClr val="C00000"/>
                </a:solidFill>
              </a:rPr>
              <a:t>.</a:t>
            </a:r>
            <a:endParaRPr lang="ru-RU" i="1" dirty="0">
              <a:solidFill>
                <a:srgbClr val="C00000"/>
              </a:solidFill>
              <a:effectLst/>
            </a:endParaRPr>
          </a:p>
          <a:p>
            <a:pPr marL="0" indent="0">
              <a:buNone/>
            </a:pPr>
            <a:r>
              <a:rPr lang="ru-RU" i="1" dirty="0">
                <a:solidFill>
                  <a:srgbClr val="C00000"/>
                </a:solidFill>
                <a:effectLst/>
              </a:rPr>
              <a:t>После вуза сейчас или бомжом или в мак</a:t>
            </a:r>
            <a:r>
              <a:rPr lang="en-US" i="1" dirty="0">
                <a:solidFill>
                  <a:srgbClr val="C00000"/>
                </a:solidFill>
                <a:effectLst/>
              </a:rPr>
              <a:t>.</a:t>
            </a:r>
            <a:endParaRPr lang="ru-RU" i="1" dirty="0">
              <a:solidFill>
                <a:srgbClr val="C00000"/>
              </a:solidFill>
              <a:effectLst/>
            </a:endParaRPr>
          </a:p>
          <a:p>
            <a:pPr marL="0" indent="0">
              <a:buNone/>
            </a:pPr>
            <a:r>
              <a:rPr lang="ru-RU" i="1" dirty="0">
                <a:solidFill>
                  <a:srgbClr val="C00000"/>
                </a:solidFill>
                <a:effectLst/>
              </a:rPr>
              <a:t>Или бегать по неоплачиваемым стажировкам</a:t>
            </a:r>
            <a:r>
              <a:rPr lang="en-US" i="1" dirty="0">
                <a:solidFill>
                  <a:srgbClr val="C00000"/>
                </a:solidFill>
                <a:effectLst/>
              </a:rPr>
              <a:t>.</a:t>
            </a:r>
            <a:endParaRPr lang="ru-RU" i="1" dirty="0">
              <a:solidFill>
                <a:srgbClr val="C00000"/>
              </a:solidFill>
              <a:effectLst/>
            </a:endParaRPr>
          </a:p>
          <a:p>
            <a:pPr marL="0" indent="0">
              <a:buNone/>
            </a:pPr>
            <a:r>
              <a:rPr lang="ru-RU" i="1" dirty="0">
                <a:effectLst/>
              </a:rPr>
              <a:t>Сужу по очень большой выборке своих знакомых</a:t>
            </a:r>
            <a:r>
              <a:rPr lang="en-US" i="1" dirty="0">
                <a:effectLst/>
              </a:rPr>
              <a:t>.</a:t>
            </a:r>
            <a:endParaRPr lang="ru-RU" i="1" dirty="0">
              <a:effectLst/>
            </a:endParaRPr>
          </a:p>
          <a:p>
            <a:pPr marL="0" indent="0">
              <a:buNone/>
            </a:pPr>
            <a:r>
              <a:rPr lang="ru-RU" i="1" dirty="0">
                <a:effectLst/>
              </a:rPr>
              <a:t>Прежнего жирного рынка больше нет</a:t>
            </a:r>
            <a:r>
              <a:rPr lang="en-US" i="1" dirty="0">
                <a:effectLst/>
              </a:rPr>
              <a:t>.</a:t>
            </a:r>
            <a:endParaRPr lang="ru-RU" i="1" dirty="0">
              <a:effectLst/>
            </a:endParaRPr>
          </a:p>
          <a:p>
            <a:pPr marL="0" indent="0">
              <a:buNone/>
            </a:pPr>
            <a:r>
              <a:rPr lang="ru-RU" i="1" dirty="0">
                <a:effectLst/>
              </a:rPr>
              <a:t>Сейчас в айти стоит входить только в ниши, где всё ещё кадровая голодовка зашкаливает</a:t>
            </a:r>
            <a:r>
              <a:rPr lang="en-US" i="1" dirty="0">
                <a:effectLst/>
              </a:rPr>
              <a:t>, </a:t>
            </a:r>
            <a:r>
              <a:rPr lang="ru-RU" i="1" dirty="0">
                <a:effectLst/>
              </a:rPr>
              <a:t>это всякие сапы, плюсы и прочие маргинальные штуки.</a:t>
            </a:r>
          </a:p>
          <a:p>
            <a:pPr marL="0" indent="0">
              <a:buNone/>
            </a:pPr>
            <a:r>
              <a:rPr lang="ru-RU" i="1" dirty="0">
                <a:effectLst/>
              </a:rPr>
              <a:t>…</a:t>
            </a:r>
          </a:p>
          <a:p>
            <a:pPr marL="0" indent="0">
              <a:buNone/>
            </a:pPr>
            <a:r>
              <a:rPr lang="ru-RU" i="1" dirty="0"/>
              <a:t>Ну вот, хоть кто-то будет честен…</a:t>
            </a:r>
            <a:br>
              <a:rPr lang="ru-RU" i="1" dirty="0">
                <a:effectLst/>
              </a:rPr>
            </a:br>
            <a:r>
              <a:rPr lang="ru-RU" i="1" dirty="0">
                <a:effectLst/>
              </a:rPr>
              <a:t>А не вот это "пройди наш говнокурс и получай 100500 килобиткоинов в наносекунду"</a:t>
            </a:r>
            <a:r>
              <a:rPr lang="en-US" i="1" dirty="0">
                <a:effectLst/>
              </a:rPr>
              <a:t>»</a:t>
            </a:r>
            <a:endParaRPr lang="ru-RU" i="1" dirty="0">
              <a:effectLst/>
            </a:endParaRPr>
          </a:p>
          <a:p>
            <a:pPr marL="0" indent="0">
              <a:buNone/>
            </a:pPr>
            <a:r>
              <a:rPr lang="ru-RU" dirty="0"/>
              <a:t>— Павел Шляк</a:t>
            </a:r>
            <a:endParaRPr lang="ru-RU" dirty="0">
              <a:effectLst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DE5B6-AD7C-1D7B-44DF-45DCA81CD9B2}"/>
              </a:ext>
            </a:extLst>
          </p:cNvPr>
          <p:cNvSpPr txBox="1"/>
          <p:nvPr/>
        </p:nvSpPr>
        <p:spPr>
          <a:xfrm>
            <a:off x="258419" y="1200360"/>
            <a:ext cx="5797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0070C0"/>
                </a:solidFill>
                <a:effectLst/>
                <a:latin typeface="Apple Braille" pitchFamily="2" charset="0"/>
              </a:rPr>
              <a:t>“</a:t>
            </a:r>
            <a:endParaRPr lang="ru-RU" sz="96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1533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D37D79-57D3-8026-3A13-A85435856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" y="510494"/>
            <a:ext cx="12188603" cy="6430136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1114C7C-5D3D-1138-91C6-1E50ECC1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3" y="22034"/>
            <a:ext cx="10762562" cy="488460"/>
          </a:xfrm>
        </p:spPr>
        <p:txBody>
          <a:bodyPr>
            <a:noAutofit/>
          </a:bodyPr>
          <a:lstStyle/>
          <a:p>
            <a:r>
              <a:rPr lang="ru-RU" sz="3200"/>
              <a:t>Ещё подборка книг по </a:t>
            </a:r>
            <a:r>
              <a:rPr lang="en-US" sz="3200"/>
              <a:t>Product Management:</a:t>
            </a:r>
            <a:endParaRPr lang="ru-RU" sz="3200"/>
          </a:p>
        </p:txBody>
      </p:sp>
    </p:spTree>
    <p:extLst>
      <p:ext uri="{BB962C8B-B14F-4D97-AF65-F5344CB8AC3E}">
        <p14:creationId xmlns:p14="http://schemas.microsoft.com/office/powerpoint/2010/main" val="3620488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00E733-81C1-EE9E-FF6E-84704921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117"/>
            <a:ext cx="10515600" cy="756103"/>
          </a:xfrm>
        </p:spPr>
        <p:txBody>
          <a:bodyPr>
            <a:normAutofit/>
          </a:bodyPr>
          <a:lstStyle/>
          <a:p>
            <a:r>
              <a:rPr lang="ru-RU"/>
              <a:t>Книги по </a:t>
            </a:r>
            <a:r>
              <a:rPr lang="en-US"/>
              <a:t>Project Management</a:t>
            </a:r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D7751E-571B-5583-3A04-5F30E31F65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2760" y="3892010"/>
            <a:ext cx="2084102" cy="29659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7B7D14-523D-1256-AB02-C9389146C6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3773" y="3883801"/>
            <a:ext cx="1928987" cy="299532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C1CF41-66BE-C759-B832-A4C090BFA9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892010"/>
            <a:ext cx="2077773" cy="295138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D5D926-8533-1A56-B809-915E67664A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1832" y="3892255"/>
            <a:ext cx="2077773" cy="29575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1F89764-BCB7-826E-F17C-AB38150AA66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922" y="3883801"/>
            <a:ext cx="2109910" cy="297449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587E87A-B441-CB23-3BC5-0BF6AA675CF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5" y="3892010"/>
            <a:ext cx="1928987" cy="297449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58E703A-2ADC-C04A-BD5C-6C77C87EDCF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70007" y="772143"/>
            <a:ext cx="2012951" cy="288149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C539EC6-4C9D-754C-6287-426253552DA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8715" y="780964"/>
            <a:ext cx="1917354" cy="287603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5DCECC7-68A5-2CF8-E4F8-E70B21948E9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6844" y="953079"/>
            <a:ext cx="1877934" cy="270422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619037-57A5-42AB-1943-D2B8E96BA16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8702" y="943949"/>
            <a:ext cx="1996155" cy="271304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B469F3E-F25E-1FB7-1B23-054DC931449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521" y="943949"/>
            <a:ext cx="2078194" cy="271304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F6B44A2-0909-6DB3-7C32-417769B1FDE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0" y="934434"/>
            <a:ext cx="2012951" cy="27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66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A5567-8DE0-135D-017B-BD433F979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25" y="243941"/>
            <a:ext cx="10515600" cy="582326"/>
          </a:xfrm>
        </p:spPr>
        <p:txBody>
          <a:bodyPr>
            <a:normAutofit fontScale="90000"/>
          </a:bodyPr>
          <a:lstStyle/>
          <a:p>
            <a:r>
              <a:rPr lang="ru-RU"/>
              <a:t>Продакт-гуру в РФ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AA4E868-1F36-E82D-2B84-75CE22281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98" y="1443210"/>
            <a:ext cx="11883636" cy="5414790"/>
          </a:xfrm>
        </p:spPr>
      </p:pic>
    </p:spTree>
    <p:extLst>
      <p:ext uri="{BB962C8B-B14F-4D97-AF65-F5344CB8AC3E}">
        <p14:creationId xmlns:p14="http://schemas.microsoft.com/office/powerpoint/2010/main" val="2928915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CBE55-BB17-C109-0216-432A469A5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08" y="100720"/>
            <a:ext cx="11622796" cy="476901"/>
          </a:xfrm>
        </p:spPr>
        <p:txBody>
          <a:bodyPr>
            <a:noAutofit/>
          </a:bodyPr>
          <a:lstStyle/>
          <a:p>
            <a:pPr rtl="0" fontAlgn="base"/>
            <a:r>
              <a:rPr lang="en" sz="2800"/>
              <a:t>Q:</a:t>
            </a:r>
            <a:r>
              <a:rPr lang="ru-RU" sz="2800"/>
              <a:t> Работа над какими продуктами кажется вам наиболее привлекательной?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91282A-4540-04C9-0BF8-0DAFA32C6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708" y="620702"/>
            <a:ext cx="10515600" cy="47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0" i="0">
                <a:solidFill>
                  <a:srgbClr val="1C1C1C"/>
                </a:solidFill>
                <a:effectLst/>
                <a:latin typeface="custom_42750"/>
              </a:rPr>
              <a:t>Самые интересные сферы для работы – </a:t>
            </a:r>
            <a:r>
              <a:rPr lang="en-US" sz="2400" b="0" i="0">
                <a:solidFill>
                  <a:srgbClr val="1C1C1C"/>
                </a:solidFill>
                <a:effectLst/>
                <a:latin typeface="custom_42750"/>
              </a:rPr>
              <a:t>e-commerce</a:t>
            </a:r>
            <a:r>
              <a:rPr lang="ru-RU" sz="2400" b="0" i="0">
                <a:solidFill>
                  <a:srgbClr val="1C1C1C"/>
                </a:solidFill>
                <a:effectLst/>
                <a:latin typeface="custom_42750"/>
              </a:rPr>
              <a:t>, </a:t>
            </a:r>
            <a:r>
              <a:rPr lang="en-US" sz="2400" b="0" i="0">
                <a:solidFill>
                  <a:srgbClr val="1C1C1C"/>
                </a:solidFill>
                <a:effectLst/>
                <a:latin typeface="custom_42750"/>
              </a:rPr>
              <a:t>fintech</a:t>
            </a:r>
            <a:r>
              <a:rPr lang="ru-RU" sz="2400" b="0" i="0">
                <a:solidFill>
                  <a:srgbClr val="1C1C1C"/>
                </a:solidFill>
                <a:effectLst/>
                <a:latin typeface="custom_42750"/>
              </a:rPr>
              <a:t> и </a:t>
            </a:r>
            <a:r>
              <a:rPr lang="en-US" sz="2400" b="0" i="0">
                <a:solidFill>
                  <a:srgbClr val="1C1C1C"/>
                </a:solidFill>
                <a:effectLst/>
                <a:latin typeface="custom_42750"/>
              </a:rPr>
              <a:t>ed-tech</a:t>
            </a:r>
            <a:r>
              <a:rPr lang="ru-RU" sz="2400" b="0" i="0">
                <a:solidFill>
                  <a:srgbClr val="1C1C1C"/>
                </a:solidFill>
                <a:effectLst/>
                <a:latin typeface="custom_42750"/>
              </a:rPr>
              <a:t>.</a:t>
            </a:r>
            <a:endParaRPr lang="ru-RU" sz="24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4B74BE-F5C3-D6C3-207E-0EE361158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08" y="1175620"/>
            <a:ext cx="11402458" cy="568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94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7D370-6718-FD90-149F-2FA242F4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5882"/>
          </a:xfrm>
        </p:spPr>
        <p:txBody>
          <a:bodyPr>
            <a:normAutofit/>
          </a:bodyPr>
          <a:lstStyle/>
          <a:p>
            <a:r>
              <a:rPr lang="en-US" sz="2800" b="0" i="0">
                <a:solidFill>
                  <a:srgbClr val="1C1C1C"/>
                </a:solidFill>
                <a:effectLst/>
                <a:latin typeface="custom_42750"/>
              </a:rPr>
              <a:t>Q: </a:t>
            </a:r>
            <a:r>
              <a:rPr lang="ru-RU" sz="2800" b="0" i="0">
                <a:solidFill>
                  <a:srgbClr val="1C1C1C"/>
                </a:solidFill>
                <a:effectLst/>
                <a:latin typeface="custom_42750"/>
              </a:rPr>
              <a:t>По каким критериям вы выбирали самую привлекательную для вас команду продактов?</a:t>
            </a:r>
            <a:endParaRPr lang="ru-RU" sz="28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EBECE9-B4B7-962A-8F68-87C1D2BF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7" y="1715878"/>
            <a:ext cx="11969610" cy="4156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B67BA3-BD76-9746-CC8F-46C88EE5D9E2}"/>
              </a:ext>
            </a:extLst>
          </p:cNvPr>
          <p:cNvSpPr txBox="1"/>
          <p:nvPr/>
        </p:nvSpPr>
        <p:spPr>
          <a:xfrm>
            <a:off x="1288973" y="6246564"/>
            <a:ext cx="1043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И</a:t>
            </a:r>
            <a:r>
              <a:rPr lang="ru-RU"/>
              <a:t>сточник: </a:t>
            </a:r>
            <a:r>
              <a:rPr lang="ru-RU">
                <a:hlinkClick r:id="rId3"/>
              </a:rPr>
              <a:t>Исследование  рынка продактов  2022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720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8B6DEA8-C6DD-AD21-7942-6A40F35B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531756"/>
          </a:xfrm>
        </p:spPr>
        <p:txBody>
          <a:bodyPr/>
          <a:lstStyle/>
          <a:p>
            <a:r>
              <a:rPr lang="ru-RU"/>
              <a:t>Другие вопросы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16C53A-6C44-BC3A-19CA-5804F47B3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606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A3F48CB-707B-A212-6258-A378646D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847"/>
            <a:ext cx="10515600" cy="1325563"/>
          </a:xfrm>
        </p:spPr>
        <p:txBody>
          <a:bodyPr>
            <a:noAutofit/>
          </a:bodyPr>
          <a:lstStyle/>
          <a:p>
            <a:r>
              <a:rPr lang="ru-RU" sz="2800" err="1"/>
              <a:t>Q</a:t>
            </a:r>
            <a:r>
              <a:rPr lang="en-US" sz="2800"/>
              <a:t>: </a:t>
            </a:r>
            <a:r>
              <a:rPr lang="ru-RU" sz="2800"/>
              <a:t>Как развивать стратегическое мышление руководителю: нужны ли навыки бизнес-анализа и какие?</a:t>
            </a:r>
            <a:br>
              <a:rPr lang="en-US" sz="2800"/>
            </a:br>
            <a:r>
              <a:rPr lang="ru-RU" sz="2800"/>
              <a:t>На что обратить внимание?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BB021A2-F685-97EA-DA6E-A351CFAD5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496"/>
            <a:ext cx="10515600" cy="5001657"/>
          </a:xfrm>
        </p:spPr>
        <p:txBody>
          <a:bodyPr>
            <a:normAutofit lnSpcReduction="10000"/>
          </a:bodyPr>
          <a:lstStyle/>
          <a:p>
            <a:pPr marL="0" indent="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«Проджект-менеджменту не учат в университетах. Возможно, в некоторых есть такие специализации, но они не вполне соответствуют тому, в чем нуждается рынок. Поэтому, если вы решили стать </a:t>
            </a:r>
            <a:r>
              <a:rPr lang="en" sz="1600"/>
              <a:t>PM-</a:t>
            </a:r>
            <a:r>
              <a:rPr lang="ru-RU" sz="1600"/>
              <a:t>ом — готовьтесь к тому, что новыми знаниями нужно овладевать самостоятельно и по большей части учиться на практике.»</a:t>
            </a:r>
          </a:p>
          <a:p>
            <a:pPr rtl="0" fontAlgn="base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/>
              <a:t>Прокачиваться в различных смежных сферах: управление продуктом, </a:t>
            </a:r>
            <a:r>
              <a:rPr lang="en" sz="1600"/>
              <a:t>HR, </a:t>
            </a:r>
            <a:r>
              <a:rPr lang="ru-RU" sz="1600"/>
              <a:t>технологии, финансы и т.п.</a:t>
            </a:r>
            <a:br>
              <a:rPr lang="ru-RU" sz="1600"/>
            </a:br>
            <a:r>
              <a:rPr lang="ru-RU" sz="1600"/>
              <a:t>Навыки бизнес-анализа также никогда не будут лишними )</a:t>
            </a:r>
            <a:br>
              <a:rPr lang="ru-RU" sz="1600"/>
            </a:br>
            <a:r>
              <a:rPr lang="ru-RU" sz="1600"/>
              <a:t>Тогда картинка будет намного шире.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/>
              <a:t>Развиваться: чем больше знаешь и чем больше опыта, тем дальше можешь заглядывать вперёд. Знаешь, где можно споткнуться.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/>
              <a:t>Использовать различные инструменты, позволяющие увидеть «большую картину» / картину целиком, заглянуть в будущее:</a:t>
            </a:r>
          </a:p>
          <a:p>
            <a:pPr marL="742950" lvl="1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/>
              <a:t>Проводить стратегические сессии. Если есть деньги, можно кого-то пригласить в первый раз, кто проведёт. Можно самим почитать как это делается и применять различные методики.</a:t>
            </a:r>
          </a:p>
          <a:p>
            <a:pPr marL="742950" lvl="1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/>
              <a:t>SWOT-</a:t>
            </a:r>
            <a:r>
              <a:rPr lang="ru-RU" sz="1400"/>
              <a:t>анализ</a:t>
            </a:r>
          </a:p>
          <a:p>
            <a:pPr marL="742950" lvl="1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/>
              <a:t>Анализ рисков</a:t>
            </a:r>
          </a:p>
          <a:p>
            <a:pPr marL="742950" lvl="1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/>
              <a:t>Анализ конкурентов и прогнозирование их поведения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/>
              <a:t>Следить за рыночными и технологическими трендами</a:t>
            </a:r>
          </a:p>
          <a:p>
            <a:pPr marL="742950" lvl="1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/>
              <a:t>Благо масса сайтов, каналов в </a:t>
            </a:r>
            <a:r>
              <a:rPr lang="en" sz="1400"/>
              <a:t>YouTube </a:t>
            </a:r>
            <a:r>
              <a:rPr lang="ru-RU" sz="1400"/>
              <a:t>и </a:t>
            </a:r>
            <a:r>
              <a:rPr lang="en" sz="1400"/>
              <a:t>Telegram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/>
              <a:t>Ходить на самые разные конференции и митапы: расширяет кругозор. Пример: ЦИПР</a:t>
            </a:r>
          </a:p>
        </p:txBody>
      </p:sp>
    </p:spTree>
    <p:extLst>
      <p:ext uri="{BB962C8B-B14F-4D97-AF65-F5344CB8AC3E}">
        <p14:creationId xmlns:p14="http://schemas.microsoft.com/office/powerpoint/2010/main" val="1955950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7A749-8DD5-4C1B-BDE1-4D8D780D5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6730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/>
              <a:t>Q: </a:t>
            </a:r>
            <a:r>
              <a:rPr lang="ru-RU" sz="2400"/>
              <a:t>Нужна ли магистратура программисту? Где лучше обучиться и какие возможные варианты для желающего?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9C1124-5D19-4885-0CBE-BD6E30A65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1900"/>
            <a:ext cx="10515600" cy="5140974"/>
          </a:xfrm>
        </p:spPr>
        <p:txBody>
          <a:bodyPr>
            <a:normAutofit lnSpcReduction="10000"/>
          </a:bodyPr>
          <a:lstStyle/>
          <a:p>
            <a: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ВУЗы нужны хорошие, а не абы какие. Нужно собирать инфу / отзывы.</a:t>
            </a:r>
            <a:endParaRPr lang="ru-RU" b="0">
              <a:effectLst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Пример про Пашу.</a:t>
            </a:r>
            <a:endParaRPr lang="ru-RU" b="0">
              <a:effectLst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Адекватные ВУЗы </a:t>
            </a:r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</a:rPr>
              <a:t>с </a:t>
            </a:r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IT</a:t>
            </a: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ru-RU" b="0">
              <a:effectLst/>
            </a:endParaRP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МФТИ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ВШЭ (ФКН)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ИТМО 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Университет Иннополис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МГУ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МГТУ им Баумана</a:t>
            </a:r>
          </a:p>
          <a:p>
            <a:pPr marL="0" indent="0">
              <a:buNone/>
            </a:pPr>
            <a:r>
              <a:rPr lang="ru-RU" sz="1800" b="0" i="0" u="sng" strike="noStrike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Лучшие </a:t>
            </a:r>
            <a:r>
              <a:rPr lang="en" sz="1800" b="0" i="0" u="sng" strike="noStrike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IT-</a:t>
            </a:r>
            <a:r>
              <a:rPr lang="ru-RU" sz="1800" b="0" i="0" u="sng" strike="noStrike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вузы</a:t>
            </a:r>
            <a:endParaRPr lang="en-US" sz="1800" u="sng">
              <a:solidFill>
                <a:srgbClr val="1155CC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  <a:p>
            <a:pPr marL="0" indent="0">
              <a:buNone/>
            </a:pPr>
            <a:r>
              <a:rPr lang="en-US" sz="2400">
                <a:latin typeface="+mj-lt"/>
              </a:rPr>
              <a:t>Q: </a:t>
            </a:r>
            <a:r>
              <a:rPr lang="ru-RU" sz="2400">
                <a:latin typeface="+mj-lt"/>
              </a:rPr>
              <a:t>Или магистратура не особо нужна и лучше сразу идти работать и набираться практического опыта?</a:t>
            </a:r>
            <a:endParaRPr lang="en-US" sz="2400" b="0" i="0" u="sng" strike="noStrike">
              <a:solidFill>
                <a:srgbClr val="1155CC"/>
              </a:solidFill>
              <a:effectLst/>
              <a:latin typeface="+mj-lt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Я бы набирался практического опыта.</a:t>
            </a:r>
            <a:endParaRPr lang="en-US" sz="180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ВУЗы в целом инертны и отстают от индустрии.</a:t>
            </a:r>
          </a:p>
        </p:txBody>
      </p:sp>
    </p:spTree>
    <p:extLst>
      <p:ext uri="{BB962C8B-B14F-4D97-AF65-F5344CB8AC3E}">
        <p14:creationId xmlns:p14="http://schemas.microsoft.com/office/powerpoint/2010/main" val="465967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037DE-27E7-5B6A-A772-E3AA1557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263"/>
            <a:ext cx="10515600" cy="749290"/>
          </a:xfrm>
        </p:spPr>
        <p:txBody>
          <a:bodyPr>
            <a:noAutofit/>
          </a:bodyPr>
          <a:lstStyle/>
          <a:p>
            <a:r>
              <a:rPr lang="en-US" sz="2400"/>
              <a:t>Q: </a:t>
            </a:r>
            <a:r>
              <a:rPr lang="ru-RU" sz="2400"/>
              <a:t>Как работать на опережение "студенческого синдрома " - откладывания задач, в результате которого образуется завал ближе к дедлайнам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0565CA-F910-511A-8DFF-4EC3818CB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76" y="1174989"/>
            <a:ext cx="4527933" cy="5237774"/>
          </a:xfrm>
        </p:spPr>
        <p:txBody>
          <a:bodyPr>
            <a:normAutofit lnSpcReduction="10000"/>
          </a:bodyPr>
          <a:lstStyle/>
          <a:p>
            <a:pPr marL="0" indent="0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Я не знаю )</a:t>
            </a:r>
            <a:endParaRPr lang="ru-RU" b="0">
              <a:effectLst/>
            </a:endParaRPr>
          </a:p>
          <a:p>
            <a:pPr marL="0" indent="0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Глобально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/ </a:t>
            </a: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стратегически — заниматься тем, что нравится, чем не нравиться — не заниматься.</a:t>
            </a:r>
            <a:endParaRPr lang="ru-RU" b="0">
              <a:effectLst/>
            </a:endParaRPr>
          </a:p>
          <a:p>
            <a:pPr marL="0" indent="0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Искать интересные подзадачи в том, что не интересно, на них ориентироваться.</a:t>
            </a:r>
          </a:p>
          <a:p>
            <a:pPr marL="0" indent="0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Примеры:</a:t>
            </a:r>
          </a:p>
          <a:p>
            <a:pPr>
              <a:lnSpc>
                <a:spcPct val="100000"/>
              </a:lnSpc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Я писал диплом в </a:t>
            </a:r>
            <a:r>
              <a:rPr lang="e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LaTeX, </a:t>
            </a: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было интересно разобраться в </a:t>
            </a:r>
            <a:r>
              <a:rPr lang="e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LaTeX, </a:t>
            </a: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а диплом и его содержание и оформлени</a:t>
            </a:r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</a:rPr>
              <a:t>е </a:t>
            </a: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шли фоном.</a:t>
            </a:r>
          </a:p>
          <a:p>
            <a:pPr>
              <a:lnSpc>
                <a:spcPct val="100000"/>
              </a:lnSpc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Делал ЛР по численным методам в виде демки (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demo making</a:t>
            </a: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ru-RU" b="0">
              <a:effectLst/>
            </a:endParaRPr>
          </a:p>
          <a:p>
            <a:pPr marL="0" indent="0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Читайте книгу “Поток” Михай Чиксентмихайи.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778CF6-F84A-B6DB-2C01-C861B356A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549" y="1589825"/>
            <a:ext cx="3151451" cy="48229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28D3B4-3B07-0290-5033-D99DC9320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7" t="1936" r="4711" b="3758"/>
          <a:stretch/>
        </p:blipFill>
        <p:spPr>
          <a:xfrm>
            <a:off x="5126623" y="1174989"/>
            <a:ext cx="3506821" cy="3912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4D833E-6B9A-B9A5-31E7-B3202A04BE3B}"/>
              </a:ext>
            </a:extLst>
          </p:cNvPr>
          <p:cNvSpPr txBox="1"/>
          <p:nvPr/>
        </p:nvSpPr>
        <p:spPr>
          <a:xfrm>
            <a:off x="5126623" y="5087180"/>
            <a:ext cx="3913926" cy="176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1400"/>
              <a:t>Поток — состояние, когда человек полностью забывает о себе и поглощен своей деятельностью, когда все что не связано с поставленной задачей уходит на задний план, а удовольствие, испытываемое от процесса таково, что люди будут готовы доплатить за одну возможность этим заниматься. Это состояние полного слияния и поглощения любимым делом, когда время теряет свой привычный смысл, а вместо усталости в конце процесса ощущается прилив энергии.</a:t>
            </a:r>
          </a:p>
        </p:txBody>
      </p:sp>
    </p:spTree>
    <p:extLst>
      <p:ext uri="{BB962C8B-B14F-4D97-AF65-F5344CB8AC3E}">
        <p14:creationId xmlns:p14="http://schemas.microsoft.com/office/powerpoint/2010/main" val="1776707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ABE302-4049-DF2C-6E20-A0EFBA3A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75" y="111737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/>
              <a:t>Условия создания «потока»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71C683-62F1-3828-E1AF-BC03D3052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75" y="749147"/>
            <a:ext cx="11369407" cy="6075802"/>
          </a:xfrm>
        </p:spPr>
        <p:txBody>
          <a:bodyPr>
            <a:normAutofit lnSpcReduction="10000"/>
          </a:bodyPr>
          <a:lstStyle/>
          <a:p>
            <a:pPr marL="360000" indent="-3600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400" b="1" dirty="0"/>
              <a:t>Посильность</a:t>
            </a:r>
            <a:r>
              <a:rPr lang="ru-RU" sz="1400" dirty="0"/>
              <a:t> поставленной </a:t>
            </a:r>
            <a:r>
              <a:rPr lang="ru-RU" sz="1400" b="1" dirty="0"/>
              <a:t>задачи</a:t>
            </a:r>
            <a:r>
              <a:rPr lang="ru-RU" sz="1400" dirty="0"/>
              <a:t>: вне зависимости от характера и специфики решаемой задачи, возможности и способности субъекта должны «покрывать» ее сложность.</a:t>
            </a:r>
          </a:p>
          <a:p>
            <a:pPr marL="360000" indent="-3600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400" dirty="0"/>
              <a:t>Человек должен иметь </a:t>
            </a:r>
            <a:r>
              <a:rPr lang="ru-RU" sz="1400" b="1" dirty="0"/>
              <a:t>возможность сконцентрировать внимание</a:t>
            </a:r>
            <a:r>
              <a:rPr lang="ru-RU" sz="1400" dirty="0"/>
              <a:t>, сосредоточиться.</a:t>
            </a:r>
          </a:p>
          <a:p>
            <a:pPr marL="360000" indent="-3600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400" dirty="0"/>
              <a:t>Концентрация, как правило, оказывается возможной </a:t>
            </a:r>
            <a:r>
              <a:rPr lang="ru-RU" sz="1400" b="1" dirty="0"/>
              <a:t>благодаря четко сформулированной цели</a:t>
            </a:r>
            <a:r>
              <a:rPr lang="ru-RU" sz="1400" dirty="0"/>
              <a:t>.</a:t>
            </a:r>
          </a:p>
          <a:p>
            <a:pPr marL="360000" indent="-3600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400" dirty="0"/>
              <a:t>Концентрация возможна благодаря </a:t>
            </a:r>
            <a:r>
              <a:rPr lang="ru-RU" sz="1400" b="1" dirty="0"/>
              <a:t>мгновенному получению обратной связи</a:t>
            </a:r>
            <a:r>
              <a:rPr lang="ru-RU" sz="1400" dirty="0"/>
              <a:t>.</a:t>
            </a:r>
          </a:p>
          <a:p>
            <a:pPr marL="360000" indent="-3600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400" b="1" dirty="0"/>
              <a:t>Увлеченность процессом</a:t>
            </a:r>
            <a:r>
              <a:rPr lang="ru-RU" sz="1400" dirty="0"/>
              <a:t> в состоянии потока полностью </a:t>
            </a:r>
            <a:r>
              <a:rPr lang="ru-RU" sz="1400" b="1" dirty="0"/>
              <a:t>отключает внимание от повседневных тревог и проблем</a:t>
            </a:r>
            <a:r>
              <a:rPr lang="ru-RU" sz="14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sz="1400" dirty="0"/>
              <a:t>Достичь требуемых результатов можно, придерживаясь </a:t>
            </a:r>
            <a:r>
              <a:rPr lang="ru-RU" sz="1400" b="1" dirty="0"/>
              <a:t>советов Михая</a:t>
            </a:r>
            <a:r>
              <a:rPr lang="ru-RU" sz="1400" dirty="0"/>
              <a:t>:</a:t>
            </a:r>
          </a:p>
          <a:p>
            <a:pPr marL="360000" indent="-3600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400" b="1" dirty="0"/>
              <a:t>Расстановка приоритетов. </a:t>
            </a:r>
            <a:r>
              <a:rPr lang="ru-RU" sz="1400" dirty="0"/>
              <a:t>Выделите главный приоритет и все связанные смежные задачи.</a:t>
            </a:r>
          </a:p>
          <a:p>
            <a:pPr marL="360000" indent="-3600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400" b="1" dirty="0"/>
              <a:t>Выработайте метрики для измерения результатов.</a:t>
            </a:r>
            <a:r>
              <a:rPr lang="ru-RU" sz="1400" dirty="0"/>
              <a:t> Речь идет о </a:t>
            </a:r>
            <a:r>
              <a:rPr lang="en" sz="1400" dirty="0"/>
              <a:t>KPI (</a:t>
            </a:r>
            <a:r>
              <a:rPr lang="ru-RU" sz="1400" dirty="0"/>
              <a:t>ключевые показатели эффективности).</a:t>
            </a:r>
          </a:p>
          <a:p>
            <a:pPr marL="360000" indent="-3600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400" b="1" dirty="0"/>
              <a:t>Максимальная концентрация</a:t>
            </a:r>
            <a:r>
              <a:rPr lang="ru-RU" sz="1400" dirty="0"/>
              <a:t> на работе, фокусирование внимание;</a:t>
            </a:r>
          </a:p>
          <a:p>
            <a:pPr marL="360000" indent="-3600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400" b="1" dirty="0"/>
              <a:t>Усложняйте работу</a:t>
            </a:r>
            <a:r>
              <a:rPr lang="ru-RU" sz="1400" dirty="0"/>
              <a:t> как только она начинает наскучивать. Это поможет поддерживать достаточный уровень вовлеченности.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400" b="1" dirty="0"/>
              <a:t>Враги состояния потока:</a:t>
            </a:r>
            <a:endParaRPr lang="ru-RU" sz="14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1400" dirty="0"/>
              <a:t>голод, усталость, недосып (все что подавляет силу воли);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1400" dirty="0"/>
              <a:t>отсутствие внятной цели;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1400" dirty="0"/>
              <a:t>слишком простые задачи (легкая задача не вызывает интерес);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1400" dirty="0"/>
              <a:t>отвлекающие внимание факторы;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1400" dirty="0"/>
              <a:t>физический или психологический дискомфорт;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ru-RU" sz="1400" b="1" dirty="0"/>
              <a:t>Если цель достаточно привлекательна, то совершенно не важно, насколько она осуществима</a:t>
            </a:r>
            <a:r>
              <a:rPr lang="ru-RU" sz="1400" dirty="0"/>
              <a:t> — психическую энергию на ее реализацию с удовольствием можно направлять хоть всю оставшуюся жизнь.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ru-RU" sz="1400" b="1" dirty="0"/>
              <a:t>Нет ничего печальнее человека</a:t>
            </a:r>
            <a:r>
              <a:rPr lang="ru-RU" sz="1400" dirty="0"/>
              <a:t>, знающего, чего он хочет, но </a:t>
            </a:r>
            <a:r>
              <a:rPr lang="ru-RU" sz="1400" b="1" dirty="0"/>
              <a:t>не располагающего достаточной психической энергией</a:t>
            </a:r>
            <a:r>
              <a:rPr lang="ru-RU" sz="1400" dirty="0"/>
              <a:t> для того, чтобы довести задуманное до конца.</a:t>
            </a:r>
          </a:p>
          <a:p>
            <a:pPr marL="0" indent="0">
              <a:lnSpc>
                <a:spcPct val="110000"/>
              </a:lnSpc>
              <a:spcBef>
                <a:spcPts val="500"/>
              </a:spcBef>
              <a:buNone/>
            </a:pPr>
            <a:r>
              <a:rPr lang="ru-RU" sz="1400" b="1" dirty="0"/>
              <a:t>Объем получаемой радости в ходе исполнения задачи тем больше, чем больше задача напоминает игровой процесс, содержит элемент разнообразия, ставит интересные нетривиальные цели, уровень сложности которых соответствует возможностям исполнителя и развиваемым навыкам.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sz="1400" b="1" dirty="0">
                <a:hlinkClick r:id="rId2"/>
              </a:rPr>
              <a:t>«Поток» Основные идеи</a:t>
            </a:r>
            <a:r>
              <a:rPr lang="ru-RU" sz="1400" b="1" dirty="0"/>
              <a:t> |</a:t>
            </a:r>
            <a:r>
              <a:rPr lang="en-US" sz="1400" b="1" dirty="0"/>
              <a:t> </a:t>
            </a:r>
            <a:r>
              <a:rPr lang="ru-RU" sz="1400" b="1" dirty="0">
                <a:hlinkClick r:id="rId3"/>
              </a:rPr>
              <a:t>«Поток». Что это такое и КАК в</a:t>
            </a:r>
            <a:r>
              <a:rPr lang="ru-RU" sz="1400" b="1" dirty="0">
                <a:hlinkClick r:id="rId3"/>
              </a:rPr>
              <a:t>о</a:t>
            </a:r>
            <a:r>
              <a:rPr lang="ru-RU" sz="1400" b="1" dirty="0">
                <a:hlinkClick r:id="rId3"/>
              </a:rPr>
              <a:t>йти в состояние ПОТОКА?!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23432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371569-6A2B-D765-D087-7A9F00FFE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88"/>
            <a:ext cx="10515600" cy="694063"/>
          </a:xfrm>
        </p:spPr>
        <p:txBody>
          <a:bodyPr>
            <a:normAutofit fontScale="90000"/>
          </a:bodyPr>
          <a:lstStyle/>
          <a:p>
            <a:r>
              <a:rPr lang="ru-RU" dirty="0"/>
              <a:t>Ситуация на рынке труда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659589-9D9C-4444-368A-626577666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979" y="1090669"/>
            <a:ext cx="11258321" cy="5619321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Нездоровый хайп вокруг </a:t>
            </a:r>
            <a:r>
              <a:rPr lang="en" dirty="0"/>
              <a:t>IT</a:t>
            </a:r>
            <a:endParaRPr lang="ru-RU" dirty="0"/>
          </a:p>
          <a:p>
            <a:r>
              <a:rPr lang="ru-RU" dirty="0"/>
              <a:t>Огромное количество курсов, все предлагают стать миллионером за полгода «с гарантией трудоустройства»</a:t>
            </a:r>
          </a:p>
          <a:p>
            <a:pPr algn="l"/>
            <a:r>
              <a:rPr lang="ru-RU" dirty="0"/>
              <a:t>Много новичков без опыта на рынке</a:t>
            </a:r>
          </a:p>
          <a:p>
            <a:pPr lvl="1"/>
            <a:r>
              <a:rPr lang="ru-RU" dirty="0"/>
              <a:t>200 откликов на вакансию на место джуна, в основном люди без опыта</a:t>
            </a:r>
          </a:p>
          <a:p>
            <a:pPr lvl="1"/>
            <a:r>
              <a:rPr lang="ru-RU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взрослых "джуниоров" гораздо больше, чем молодых</a:t>
            </a:r>
            <a:endParaRPr lang="ru-RU" dirty="0"/>
          </a:p>
          <a:p>
            <a:pPr algn="l"/>
            <a:r>
              <a:rPr lang="ru-RU" dirty="0"/>
              <a:t>Многие компании приостановили найм после 24.02.2022</a:t>
            </a:r>
          </a:p>
          <a:p>
            <a:pPr marL="0" indent="0" algn="l">
              <a:spcBef>
                <a:spcPts val="2000"/>
              </a:spcBef>
              <a:buNone/>
            </a:pPr>
            <a:r>
              <a:rPr lang="ru-RU" dirty="0"/>
              <a:t>Но, есть и что-то, «работающее в плюс»:</a:t>
            </a:r>
          </a:p>
          <a:p>
            <a:r>
              <a:rPr lang="ru-RU" dirty="0"/>
              <a:t>Много специалистов уехало / ушли с российского рынка</a:t>
            </a:r>
          </a:p>
          <a:p>
            <a:r>
              <a:rPr lang="ru-RU" dirty="0"/>
              <a:t>Ушло много западных вендоров и освободилось место на рынке, многие компании пытаются место занять, особенно в </a:t>
            </a:r>
            <a:r>
              <a:rPr lang="en-US" dirty="0"/>
              <a:t>B2B (</a:t>
            </a:r>
            <a:r>
              <a:rPr lang="ru-RU" dirty="0"/>
              <a:t>интеграторы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b="1" dirty="0">
                <a:solidFill>
                  <a:srgbClr val="C00000"/>
                </a:solidFill>
              </a:rPr>
              <a:t>Гигантский спрос на специалистов 1С!</a:t>
            </a:r>
            <a:endParaRPr lang="en-US" b="1" dirty="0">
              <a:solidFill>
                <a:srgbClr val="C00000"/>
              </a:solidFill>
            </a:endParaRPr>
          </a:p>
          <a:p>
            <a:pPr algn="l"/>
            <a:r>
              <a:rPr lang="ru-RU" dirty="0"/>
              <a:t>В результате </a:t>
            </a:r>
            <a:r>
              <a:rPr lang="ru-RU" b="1" dirty="0"/>
              <a:t>спрос на кадры примерно такой же, какой и был</a:t>
            </a:r>
            <a:r>
              <a:rPr lang="ru-RU" dirty="0"/>
              <a:t>, немного снизился по итогам 22 года</a:t>
            </a:r>
            <a:endParaRPr lang="en-US" dirty="0"/>
          </a:p>
          <a:p>
            <a:pPr lvl="1"/>
            <a:r>
              <a:rPr lang="ru-RU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95</a:t>
            </a:r>
            <a:r>
              <a:rPr lang="ru-RU" dirty="0">
                <a:solidFill>
                  <a:srgbClr val="323232"/>
                </a:solidFill>
                <a:latin typeface="Roboto" panose="02000000000000000000" pitchFamily="2" charset="0"/>
              </a:rPr>
              <a:t>k</a:t>
            </a:r>
            <a:r>
              <a:rPr lang="en-US" dirty="0">
                <a:solidFill>
                  <a:srgbClr val="323232"/>
                </a:solidFill>
                <a:latin typeface="Roboto" panose="02000000000000000000" pitchFamily="2" charset="0"/>
              </a:rPr>
              <a:t> / 110k </a:t>
            </a:r>
            <a:r>
              <a:rPr lang="ru-RU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вакансий и 300k</a:t>
            </a:r>
            <a:r>
              <a:rPr lang="en-US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 / 210k </a:t>
            </a:r>
            <a:r>
              <a:rPr lang="ru-RU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резюме на 2022 / 2021 г.</a:t>
            </a:r>
          </a:p>
          <a:p>
            <a:pPr lvl="1"/>
            <a:r>
              <a:rPr lang="ru-RU" dirty="0"/>
              <a:t>2 человека на место </a:t>
            </a:r>
            <a:r>
              <a:rPr lang="en-US" dirty="0"/>
              <a:t>→ 4</a:t>
            </a:r>
            <a:r>
              <a:rPr lang="ru-RU" dirty="0"/>
              <a:t> человека на место</a:t>
            </a:r>
          </a:p>
          <a:p>
            <a:pPr lvl="1"/>
            <a:r>
              <a:rPr lang="en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Middle+ </a:t>
            </a:r>
            <a:r>
              <a:rPr lang="ru-RU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и </a:t>
            </a:r>
            <a:r>
              <a:rPr lang="en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Senior, </a:t>
            </a:r>
            <a:r>
              <a:rPr lang="ru-RU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найти</a:t>
            </a:r>
            <a:r>
              <a:rPr lang="en-US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dirty="0">
                <a:solidFill>
                  <a:srgbClr val="323232"/>
                </a:solidFill>
                <a:latin typeface="Roboto" panose="02000000000000000000" pitchFamily="2" charset="0"/>
              </a:rPr>
              <a:t>п</a:t>
            </a:r>
            <a:r>
              <a:rPr lang="ru-RU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о прежнему сложно: на 1 кандидата претендуют 3-5 работодателей</a:t>
            </a:r>
          </a:p>
          <a:p>
            <a:r>
              <a:rPr lang="ru-RU" dirty="0">
                <a:solidFill>
                  <a:srgbClr val="323232"/>
                </a:solidFill>
                <a:latin typeface="Roboto" panose="02000000000000000000" pitchFamily="2" charset="0"/>
              </a:rPr>
              <a:t>Зарплаты в </a:t>
            </a:r>
            <a:r>
              <a:rPr lang="en-US" dirty="0">
                <a:solidFill>
                  <a:srgbClr val="323232"/>
                </a:solidFill>
                <a:latin typeface="Roboto" panose="02000000000000000000" pitchFamily="2" charset="0"/>
              </a:rPr>
              <a:t>IT </a:t>
            </a:r>
            <a:r>
              <a:rPr lang="ru-RU" dirty="0">
                <a:solidFill>
                  <a:srgbClr val="323232"/>
                </a:solidFill>
                <a:latin typeface="Roboto" panose="02000000000000000000" pitchFamily="2" charset="0"/>
              </a:rPr>
              <a:t>остались +/- те же: в каких-то направлениях</a:t>
            </a:r>
            <a:r>
              <a:rPr lang="en-US" dirty="0">
                <a:solidFill>
                  <a:srgbClr val="323232"/>
                </a:solidFill>
                <a:latin typeface="Roboto" panose="02000000000000000000" pitchFamily="2" charset="0"/>
              </a:rPr>
              <a:t> </a:t>
            </a:r>
            <a:r>
              <a:rPr lang="ru-RU" dirty="0">
                <a:solidFill>
                  <a:srgbClr val="323232"/>
                </a:solidFill>
                <a:latin typeface="Roboto" panose="02000000000000000000" pitchFamily="2" charset="0"/>
              </a:rPr>
              <a:t>+, где-то –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8381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06A929-D72E-A548-AC8E-8BD472CE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888"/>
            <a:ext cx="10515600" cy="1188253"/>
          </a:xfrm>
        </p:spPr>
        <p:txBody>
          <a:bodyPr>
            <a:noAutofit/>
          </a:bodyPr>
          <a:lstStyle/>
          <a:p>
            <a:r>
              <a:rPr lang="en-US" sz="2800" dirty="0"/>
              <a:t>Q: </a:t>
            </a:r>
            <a:r>
              <a:rPr lang="ru-RU" sz="2800" dirty="0"/>
              <a:t>Как развиваться в управлении далее: полезные ресурсы, книги, советы о том, где и как набраться опыта, личные рекомендации, возможные траектории развития.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EC39DC-EE2D-FED1-D06F-82E1D38A5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259"/>
            <a:ext cx="10515600" cy="5266063"/>
          </a:xfrm>
        </p:spPr>
        <p:txBody>
          <a:bodyPr>
            <a:normAutofit fontScale="92500" lnSpcReduction="10000"/>
          </a:bodyPr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Управление — очень разнообразно: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CEO — Chief Executive Officer, CMO — Chief Marketing Officer, CFO — Chief Financial Officer, CAO — Chief Accounting Officer, CIO — Chief Information Officer, COO — Chief Operating Officer, CSO — Chief Security Officer, CTO — Chief Technology Officer</a:t>
            </a: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CPO — Chief Product Officer</a:t>
            </a: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 и т.п.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fontAlgn="base">
              <a:buNone/>
            </a:pP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В I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T:</a:t>
            </a:r>
            <a:endParaRPr lang="ru-RU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ts val="0"/>
              </a:spcBef>
            </a:pPr>
            <a:r>
              <a:rPr lang="ru-RU" sz="1800" b="1" dirty="0">
                <a:solidFill>
                  <a:srgbClr val="000000"/>
                </a:solidFill>
                <a:latin typeface="Arial" panose="020B0604020202020204" pitchFamily="34" charset="0"/>
              </a:rPr>
              <a:t>Разработка</a:t>
            </a: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: Руководитель разработки, Тимлид, Техлид</a:t>
            </a:r>
          </a:p>
          <a:p>
            <a:pPr fontAlgn="base">
              <a:spcBef>
                <a:spcPts val="0"/>
              </a:spcBef>
            </a:pPr>
            <a:r>
              <a:rPr lang="ru-RU" sz="1800" b="1" dirty="0">
                <a:solidFill>
                  <a:srgbClr val="000000"/>
                </a:solidFill>
                <a:latin typeface="Arial" panose="020B0604020202020204" pitchFamily="34" charset="0"/>
              </a:rPr>
              <a:t>Проект/продукт</a:t>
            </a: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Product Manager / Project Manager</a:t>
            </a:r>
          </a:p>
          <a:p>
            <a:pPr fontAlgn="base"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Agile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: Scrum Master / Service Delivery Manager / Service Request Manager</a:t>
            </a:r>
          </a:p>
          <a:p>
            <a:pPr fontAlgn="base"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QA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Руководитель отдела тестирования / руководитель группы тестирования /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QA-</a:t>
            </a: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тимлид</a:t>
            </a:r>
          </a:p>
          <a:p>
            <a:pPr fontAlgn="base">
              <a:spcBef>
                <a:spcPts val="0"/>
              </a:spcBef>
            </a:pPr>
            <a:r>
              <a:rPr lang="ru-RU" sz="1800" b="1" dirty="0">
                <a:solidFill>
                  <a:srgbClr val="000000"/>
                </a:solidFill>
                <a:latin typeface="Arial" panose="020B0604020202020204" pitchFamily="34" charset="0"/>
              </a:rPr>
              <a:t>Админы</a:t>
            </a: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: Ведущий админ, тимлид админов, руководитель отдела</a:t>
            </a:r>
          </a:p>
          <a:p>
            <a:pPr fontAlgn="base">
              <a:spcBef>
                <a:spcPts val="0"/>
              </a:spcBef>
            </a:pPr>
            <a:r>
              <a:rPr lang="ru-RU" sz="1800" b="1" dirty="0">
                <a:solidFill>
                  <a:srgbClr val="000000"/>
                </a:solidFill>
                <a:latin typeface="Arial" panose="020B0604020202020204" pitchFamily="34" charset="0"/>
              </a:rPr>
              <a:t>Дизайн/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UX/UI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Арт-директор / ведущий дизайнер / тимлид дизайнеров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ts val="0"/>
              </a:spcBef>
            </a:pPr>
            <a:r>
              <a:rPr lang="en" sz="1800" b="1" dirty="0">
                <a:solidFill>
                  <a:srgbClr val="000000"/>
                </a:solidFill>
                <a:latin typeface="Arial" panose="020B0604020202020204" pitchFamily="34" charset="0"/>
              </a:rPr>
              <a:t>HR</a:t>
            </a:r>
            <a:r>
              <a:rPr lang="en" sz="1800" dirty="0">
                <a:solidFill>
                  <a:srgbClr val="000000"/>
                </a:solidFill>
                <a:latin typeface="Arial" panose="020B0604020202020204" pitchFamily="34" charset="0"/>
              </a:rPr>
              <a:t>: HR Manager, </a:t>
            </a: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главный рекрутер, </a:t>
            </a:r>
            <a:r>
              <a:rPr lang="en" sz="1800" dirty="0">
                <a:solidFill>
                  <a:srgbClr val="000000"/>
                </a:solidFill>
                <a:latin typeface="Arial" panose="020B0604020202020204" pitchFamily="34" charset="0"/>
              </a:rPr>
              <a:t>Happiness Manager</a:t>
            </a: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 и т.п.</a:t>
            </a:r>
          </a:p>
          <a:p>
            <a:pPr fontAlgn="base">
              <a:spcBef>
                <a:spcPts val="0"/>
              </a:spcBef>
            </a:pPr>
            <a:r>
              <a:rPr lang="ru-RU" sz="1800" b="1" dirty="0">
                <a:solidFill>
                  <a:srgbClr val="000000"/>
                </a:solidFill>
                <a:latin typeface="Arial" panose="020B0604020202020204" pitchFamily="34" charset="0"/>
              </a:rPr>
              <a:t>Техподдержка</a:t>
            </a: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sz="1800" b="1" dirty="0">
                <a:solidFill>
                  <a:srgbClr val="000000"/>
                </a:solidFill>
                <a:latin typeface="Arial" panose="020B0604020202020204" pitchFamily="34" charset="0"/>
              </a:rPr>
              <a:t>безопасники</a:t>
            </a: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sz="1800" b="1" dirty="0">
                <a:solidFill>
                  <a:srgbClr val="000000"/>
                </a:solidFill>
                <a:latin typeface="Arial" panose="020B0604020202020204" pitchFamily="34" charset="0"/>
              </a:rPr>
              <a:t>сетевики</a:t>
            </a: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DevOps</a:t>
            </a:r>
            <a:r>
              <a:rPr lang="ru-RU" sz="1800" b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sz="1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EO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и т.п.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Проще всего развиваться из технаря. Важно понимать основные технические концепции.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Меня лично бесит, когда менеджеры без технического бэкграунда употребляют термины, которые не понимают.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Можно устроиться каким-то ассистентом, попроситься в подмастерья, постепенно расти.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Прийти сразу на менеджерскую позицию, минуя нижние звенья — сложно, так бывает редко, если только вы не основатель компании ))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Путь для мажоров (окончили престижный ВУЗ и родители пристроили сразу на хорошую должность в большую компанию) — не рассматриваем ))</a:t>
            </a:r>
          </a:p>
        </p:txBody>
      </p:sp>
    </p:spTree>
    <p:extLst>
      <p:ext uri="{BB962C8B-B14F-4D97-AF65-F5344CB8AC3E}">
        <p14:creationId xmlns:p14="http://schemas.microsoft.com/office/powerpoint/2010/main" val="1504460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F64FD0-15B3-B0C3-9EF3-E52E563FC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3511"/>
          </a:xfrm>
        </p:spPr>
        <p:txBody>
          <a:bodyPr>
            <a:normAutofit/>
          </a:bodyPr>
          <a:lstStyle/>
          <a:p>
            <a:pPr fontAlgn="base"/>
            <a:r>
              <a:rPr lang="ru-RU"/>
              <a:t>Как стать </a:t>
            </a:r>
            <a:r>
              <a:rPr lang="en-US"/>
              <a:t>project</a:t>
            </a:r>
            <a:r>
              <a:rPr lang="ru-RU"/>
              <a:t>-менеджером в </a:t>
            </a:r>
            <a:r>
              <a:rPr lang="en"/>
              <a:t>IT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407F4D-A7D5-7A31-C134-82A3A4085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8805"/>
            <a:ext cx="10515600" cy="567919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ru-RU"/>
              <a:t>Шаг №1. Получить теоретическую базу</a:t>
            </a:r>
            <a:br>
              <a:rPr lang="ru-RU"/>
            </a:br>
            <a:r>
              <a:rPr lang="ru-RU" sz="2300"/>
              <a:t>Для этого </a:t>
            </a:r>
            <a:r>
              <a:rPr lang="ru-RU" sz="2300" b="1"/>
              <a:t>подойдут любые курсы</a:t>
            </a:r>
            <a:r>
              <a:rPr lang="ru-RU" sz="2300"/>
              <a:t>. Обращайте внимание на то, чтобы они были </a:t>
            </a:r>
            <a:r>
              <a:rPr lang="ru-RU" sz="2300" b="1"/>
              <a:t>комплексными</a:t>
            </a:r>
            <a:r>
              <a:rPr lang="ru-RU" sz="2300"/>
              <a:t> и </a:t>
            </a:r>
            <a:r>
              <a:rPr lang="ru-RU" sz="2300" b="1"/>
              <a:t>охватывали весь жизненный цикл проекта</a:t>
            </a:r>
            <a:r>
              <a:rPr lang="ru-RU" sz="2300"/>
              <a:t>.</a:t>
            </a:r>
            <a:endParaRPr lang="en-US" sz="2300"/>
          </a:p>
          <a:p>
            <a:pPr algn="l" fontAlgn="base">
              <a:lnSpc>
                <a:spcPct val="120000"/>
              </a:lnSpc>
            </a:pPr>
            <a:r>
              <a:rPr lang="ru-RU"/>
              <a:t>Шаг №2. Пытаться найти позиции интерна или джуниора</a:t>
            </a:r>
            <a:br>
              <a:rPr lang="en-US"/>
            </a:br>
            <a:r>
              <a:rPr lang="en-US" sz="2300"/>
              <a:t>«</a:t>
            </a:r>
            <a:r>
              <a:rPr lang="ru-RU" sz="2300"/>
              <a:t>Сейчас многие </a:t>
            </a:r>
            <a:r>
              <a:rPr lang="ru-RU" sz="2300" b="1"/>
              <a:t>компании запускают интернатуры</a:t>
            </a:r>
            <a:r>
              <a:rPr lang="ru-RU" sz="2300"/>
              <a:t> по проджект-менеджменту</a:t>
            </a:r>
            <a:r>
              <a:rPr lang="en" sz="2300"/>
              <a:t>.»</a:t>
            </a:r>
            <a:br>
              <a:rPr lang="en" sz="2300"/>
            </a:br>
            <a:r>
              <a:rPr lang="ru-RU" sz="2300"/>
              <a:t>Компании заинтересованы в том, чтобы не просто нанимать специалистов с рынка, а </a:t>
            </a:r>
            <a:r>
              <a:rPr lang="ru-RU" sz="2300" b="1"/>
              <a:t>обучать людей под свои стандарты</a:t>
            </a:r>
            <a:r>
              <a:rPr lang="ru-RU" sz="2300"/>
              <a:t>. Они берут </a:t>
            </a:r>
            <a:r>
              <a:rPr lang="ru-RU" sz="2300" b="1"/>
              <a:t>новичков с минимальной базой знаний </a:t>
            </a:r>
            <a:r>
              <a:rPr lang="ru-RU" sz="2300"/>
              <a:t>и хотят видеть инициативу с их стороны — прохождение определенных курсов или от полугода опыта.</a:t>
            </a:r>
            <a:endParaRPr lang="en-US" sz="2300"/>
          </a:p>
          <a:p>
            <a:pPr algn="l" fontAlgn="base">
              <a:lnSpc>
                <a:spcPct val="120000"/>
              </a:lnSpc>
            </a:pPr>
            <a:r>
              <a:rPr lang="ru-RU"/>
              <a:t>Шаг №3. Попасть на собеседование и получить фидбек</a:t>
            </a:r>
            <a:br>
              <a:rPr lang="en-US"/>
            </a:br>
            <a:r>
              <a:rPr lang="ru-RU" sz="2300"/>
              <a:t>Если вы не пройдете собеседование, нужно </a:t>
            </a:r>
            <a:r>
              <a:rPr lang="ru-RU" sz="2300" b="1"/>
              <a:t>узнать причины </a:t>
            </a:r>
            <a:r>
              <a:rPr lang="ru-RU" sz="2300"/>
              <a:t>— например, нехватка знаний или опыта, — и тогда вы возвращаетесь на шаг №2. Если пройдете — вы попали в компанию и переходите на шаг №4.</a:t>
            </a:r>
          </a:p>
          <a:p>
            <a:pPr algn="l" fontAlgn="base">
              <a:lnSpc>
                <a:spcPct val="120000"/>
              </a:lnSpc>
            </a:pPr>
            <a:r>
              <a:rPr lang="ru-RU"/>
              <a:t>Шаг №4. Составить индивидуальный план развития на позиции</a:t>
            </a:r>
            <a:br>
              <a:rPr lang="en-US"/>
            </a:br>
            <a:r>
              <a:rPr lang="ru-RU" sz="2300"/>
              <a:t>Самостоятельно или с помощью ментора нужно продолжать путь к позиции проджект-менеджера с четким планом хотя бы на год. В любом случае у вас ограниченный объем знаний о большинстве вещей, поэтому поймите, что стоит наверстать, чтобы удержаться в компании и расти дальше.</a:t>
            </a:r>
            <a:endParaRPr lang="en-US" sz="2300"/>
          </a:p>
          <a:p>
            <a:pPr marL="0" indent="0" algn="l" fontAlgn="base">
              <a:lnSpc>
                <a:spcPct val="120000"/>
              </a:lnSpc>
              <a:buNone/>
            </a:pPr>
            <a:r>
              <a:rPr lang="en-US" sz="2100"/>
              <a:t>И</a:t>
            </a:r>
            <a:r>
              <a:rPr lang="ru-RU" sz="2100"/>
              <a:t>сточник: </a:t>
            </a:r>
            <a:r>
              <a:rPr lang="ru-RU" sz="2100">
                <a:hlinkClick r:id="rId2"/>
              </a:rPr>
              <a:t>Как стать проджект-менеджером в </a:t>
            </a:r>
            <a:r>
              <a:rPr lang="en" sz="2100">
                <a:hlinkClick r:id="rId2"/>
              </a:rPr>
              <a:t>IT</a:t>
            </a:r>
            <a:endParaRPr lang="ru-RU" sz="2100"/>
          </a:p>
        </p:txBody>
      </p:sp>
    </p:spTree>
    <p:extLst>
      <p:ext uri="{BB962C8B-B14F-4D97-AF65-F5344CB8AC3E}">
        <p14:creationId xmlns:p14="http://schemas.microsoft.com/office/powerpoint/2010/main" val="2531854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F58D22-A4B5-908F-B4AD-FF2ECD6A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65" y="155806"/>
            <a:ext cx="11149069" cy="560291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dirty="0"/>
              <a:t>Q: </a:t>
            </a:r>
            <a:r>
              <a:rPr lang="ru-RU" sz="3200" dirty="0"/>
              <a:t>Наиболее частые ошибки</a:t>
            </a:r>
            <a:r>
              <a:rPr lang="en-US" sz="3200" dirty="0"/>
              <a:t> </a:t>
            </a:r>
            <a:r>
              <a:rPr lang="ru-RU" sz="3200" dirty="0"/>
              <a:t>у начинающих и как их обойти.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06A74F-3C28-FC5B-6FCB-A8B66879D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3" y="826262"/>
            <a:ext cx="11534659" cy="6031737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600" dirty="0"/>
              <a:t>Замыкаться только в одной технологии / методологии / I</a:t>
            </a:r>
            <a:r>
              <a:rPr lang="en-US" sz="1600" dirty="0"/>
              <a:t>DE </a:t>
            </a:r>
            <a:r>
              <a:rPr lang="ru-RU" sz="1600" dirty="0"/>
              <a:t>и не следить за происходящим.</a:t>
            </a:r>
            <a:br>
              <a:rPr lang="ru-RU" sz="1600" dirty="0"/>
            </a:br>
            <a:r>
              <a:rPr lang="ru-RU" sz="1600" dirty="0"/>
              <a:t>Можно отстать от жизни.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600" dirty="0"/>
              <a:t>Не изучать фундаментальных принципов </a:t>
            </a:r>
            <a:r>
              <a:rPr lang="en-US" sz="1600" dirty="0"/>
              <a:t>computer science:</a:t>
            </a:r>
            <a:br>
              <a:rPr lang="ru-RU" sz="1600" dirty="0"/>
            </a:br>
            <a:r>
              <a:rPr lang="ru-RU" sz="1600" dirty="0"/>
              <a:t>нужно понимать, как это будет работать на разных уровнях</a:t>
            </a:r>
            <a:endParaRPr lang="en-US" sz="1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600" dirty="0"/>
              <a:t>Замыкаться и не выстраивать нетворкинг, не ходить на митапы / конференции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600" dirty="0"/>
              <a:t>Перестать развиваться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dirty="0"/>
              <a:t>X</a:t>
            </a:r>
            <a:r>
              <a:rPr lang="en-US" sz="1400" dirty="0"/>
              <a:t>P, TDD, Code review, </a:t>
            </a:r>
            <a:r>
              <a:rPr lang="ru-RU" sz="1400" dirty="0"/>
              <a:t>рефакторинг, модульное тестирование, </a:t>
            </a:r>
            <a:r>
              <a:rPr lang="en-US" sz="1400" dirty="0"/>
              <a:t>DevOps, CI/CD, </a:t>
            </a:r>
            <a:r>
              <a:rPr lang="ru-RU" sz="1400" dirty="0"/>
              <a:t>Отладка</a:t>
            </a:r>
            <a:r>
              <a:rPr lang="en-US" sz="1400" dirty="0"/>
              <a:t>, </a:t>
            </a:r>
            <a:r>
              <a:rPr lang="ru-RU" sz="1400" dirty="0"/>
              <a:t>логирование</a:t>
            </a:r>
            <a:r>
              <a:rPr lang="en-US" sz="1400" dirty="0"/>
              <a:t>, </a:t>
            </a:r>
            <a:r>
              <a:rPr lang="ru-RU" sz="1400" dirty="0"/>
              <a:t>профайлинг, Оптимизация и производительность, Распределение нагрузки, Отказоустойчивость, Микросервисы, </a:t>
            </a:r>
            <a:r>
              <a:rPr lang="en-US" sz="1400" dirty="0"/>
              <a:t>NoSQL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600" dirty="0">
                <a:solidFill>
                  <a:srgbClr val="0F1111"/>
                </a:solidFill>
                <a:latin typeface="Inter"/>
              </a:rPr>
              <a:t>С</a:t>
            </a:r>
            <a:r>
              <a:rPr lang="ru-RU" sz="1600" b="0" i="0" dirty="0">
                <a:solidFill>
                  <a:srgbClr val="0F1111"/>
                </a:solidFill>
                <a:effectLst/>
                <a:latin typeface="Inter"/>
              </a:rPr>
              <a:t> осторожностью относиться к современным инфо-бизнесменам / </a:t>
            </a:r>
            <a:r>
              <a:rPr lang="en-US" sz="1600" b="0" i="0" dirty="0" err="1">
                <a:solidFill>
                  <a:srgbClr val="0F1111"/>
                </a:solidFill>
                <a:effectLst/>
                <a:latin typeface="Inter"/>
              </a:rPr>
              <a:t>к</a:t>
            </a:r>
            <a:r>
              <a:rPr lang="ru-RU" sz="1600" dirty="0" err="1">
                <a:solidFill>
                  <a:srgbClr val="0F1111"/>
                </a:solidFill>
                <a:latin typeface="Inter"/>
              </a:rPr>
              <a:t>урсам</a:t>
            </a:r>
            <a:r>
              <a:rPr lang="ru-RU" sz="1600" b="0" i="0" dirty="0">
                <a:solidFill>
                  <a:srgbClr val="0F1111"/>
                </a:solidFill>
                <a:effectLst/>
                <a:latin typeface="Inter"/>
              </a:rPr>
              <a:t>, за неделю обещающих из вас сделать программиста.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600" b="0" i="0" dirty="0">
                <a:solidFill>
                  <a:srgbClr val="0F1111"/>
                </a:solidFill>
                <a:effectLst/>
                <a:latin typeface="Inter"/>
              </a:rPr>
              <a:t>Отсутствие практики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b="0" i="0" dirty="0">
                <a:solidFill>
                  <a:srgbClr val="0F1111"/>
                </a:solidFill>
                <a:effectLst/>
                <a:latin typeface="Inter"/>
              </a:rPr>
              <a:t>не делают практические задания,</a:t>
            </a:r>
            <a:r>
              <a:rPr lang="ru-RU" sz="1400" dirty="0">
                <a:solidFill>
                  <a:srgbClr val="0F1111"/>
                </a:solidFill>
                <a:latin typeface="Inter"/>
              </a:rPr>
              <a:t> потому, что «всё понятно», потом ничего не могут написать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600" dirty="0"/>
              <a:t>Бояться подойти с вопросом, когда что-то непонятно («вариться в собственном соку»)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dirty="0"/>
              <a:t>В X</a:t>
            </a:r>
            <a:r>
              <a:rPr lang="en-US" sz="1400" dirty="0"/>
              <a:t>P: </a:t>
            </a:r>
            <a:r>
              <a:rPr lang="ru-RU" sz="1400" dirty="0"/>
              <a:t>парное программирование (передача опыта, меньше ошибок)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b="0" i="0" dirty="0">
                <a:solidFill>
                  <a:srgbClr val="0F1111"/>
                </a:solidFill>
                <a:effectLst/>
                <a:latin typeface="Inter"/>
              </a:rPr>
              <a:t>Новичок не всегда может решить проблему в короткие сроки, и начинает зарываться в неё, пишет велосипеды или вовсе ничего не пишет и грустит.  Проблема не в том, что не знаешь как решить задачу, а в том, что он не </a:t>
            </a:r>
            <a:r>
              <a:rPr lang="ru-RU" sz="1400" b="0" i="0" dirty="0" err="1">
                <a:solidFill>
                  <a:srgbClr val="0F1111"/>
                </a:solidFill>
                <a:effectLst/>
                <a:latin typeface="Inter"/>
              </a:rPr>
              <a:t>щаешься</a:t>
            </a:r>
            <a:r>
              <a:rPr lang="ru-RU" sz="1400" b="0" i="0" dirty="0">
                <a:solidFill>
                  <a:srgbClr val="0F1111"/>
                </a:solidFill>
                <a:effectLst/>
                <a:latin typeface="Inter"/>
              </a:rPr>
              <a:t> за помощью после первых 3-4 неудачных попыток.</a:t>
            </a:r>
            <a:endParaRPr lang="ru-RU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600" dirty="0"/>
              <a:t>Перерабатывать:</a:t>
            </a:r>
            <a:r>
              <a:rPr lang="ru-RU" sz="1600" b="0" i="0" dirty="0">
                <a:solidFill>
                  <a:srgbClr val="0F1111"/>
                </a:solidFill>
                <a:effectLst/>
                <a:latin typeface="Inter"/>
              </a:rPr>
              <a:t> вы берете у себя здоровье и силы в долг. Варианты:</a:t>
            </a:r>
          </a:p>
          <a:p>
            <a:pPr marL="828000" lvl="1" indent="-360000">
              <a:lnSpc>
                <a:spcPct val="12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ru-RU" sz="1400" b="0" i="0" dirty="0">
                <a:solidFill>
                  <a:srgbClr val="0F1111"/>
                </a:solidFill>
                <a:effectLst/>
                <a:latin typeface="Inter"/>
              </a:rPr>
              <a:t>я не настолько компетентен и переоценил свои способности,</a:t>
            </a:r>
          </a:p>
          <a:p>
            <a:pPr marL="828000" lvl="1" indent="-360000">
              <a:lnSpc>
                <a:spcPct val="12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ru-RU" sz="1400" b="0" i="0" dirty="0">
                <a:solidFill>
                  <a:srgbClr val="0F1111"/>
                </a:solidFill>
                <a:effectLst/>
                <a:latin typeface="Inter"/>
              </a:rPr>
              <a:t>у меня проблемы с тайм-менеджментом, и я взял больше работы, чем реально выполнить за это время</a:t>
            </a:r>
            <a:endParaRPr lang="en-US" sz="1400" b="0" i="0" dirty="0">
              <a:solidFill>
                <a:srgbClr val="0F1111"/>
              </a:solidFill>
              <a:effectLst/>
              <a:latin typeface="Inter"/>
            </a:endParaRPr>
          </a:p>
          <a:p>
            <a:pPr marL="828000" lvl="1" indent="-360000">
              <a:lnSpc>
                <a:spcPct val="12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ru-RU" sz="1400" b="0" i="0" dirty="0">
                <a:solidFill>
                  <a:srgbClr val="0F1111"/>
                </a:solidFill>
                <a:effectLst/>
                <a:latin typeface="Inter"/>
              </a:rPr>
              <a:t>Работодатель неадекватен и перегружает вас работой (плохой менеджмент, не умеет планировать, не учитывает ваши возможности)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400" b="0" i="0" dirty="0">
                <a:solidFill>
                  <a:srgbClr val="0F1111"/>
                </a:solidFill>
                <a:effectLst/>
                <a:latin typeface="Inter"/>
              </a:rPr>
              <a:t>Все 3 варианта — повод задуматься и исправить положение.</a:t>
            </a:r>
            <a:endParaRPr lang="ru-RU" sz="1400" dirty="0">
              <a:solidFill>
                <a:srgbClr val="0F1111"/>
              </a:solidFill>
              <a:latin typeface="Inter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600" dirty="0"/>
              <a:t>Замыкаться узко в своей профессии и «не думать про бизнес»: не забываем про </a:t>
            </a:r>
            <a:r>
              <a:rPr lang="en-US" sz="1600" dirty="0"/>
              <a:t>T-Shape, </a:t>
            </a:r>
            <a:r>
              <a:rPr lang="ru-RU" sz="1600" dirty="0"/>
              <a:t>лучше понимать бизнес / продукт</a:t>
            </a:r>
          </a:p>
        </p:txBody>
      </p:sp>
    </p:spTree>
    <p:extLst>
      <p:ext uri="{BB962C8B-B14F-4D97-AF65-F5344CB8AC3E}">
        <p14:creationId xmlns:p14="http://schemas.microsoft.com/office/powerpoint/2010/main" val="3986415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80BEE-B64C-77A1-D4A5-8B5CD6B18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93" y="256523"/>
            <a:ext cx="10938831" cy="558724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Технические / программистские советы новичкам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C2B89C-A3B1-5354-95D5-EC589970C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3" y="991518"/>
            <a:ext cx="11259237" cy="577283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900" dirty="0">
                <a:solidFill>
                  <a:srgbClr val="0F1111"/>
                </a:solidFill>
                <a:latin typeface="Inter"/>
              </a:rPr>
              <a:t>Чрезмерное усложнение — плохо. Не усложняй! </a:t>
            </a:r>
            <a:r>
              <a:rPr lang="en-US" sz="2900" b="1" dirty="0">
                <a:solidFill>
                  <a:srgbClr val="0F1111"/>
                </a:solidFill>
                <a:latin typeface="Inter"/>
              </a:rPr>
              <a:t>KISS</a:t>
            </a:r>
            <a:r>
              <a:rPr lang="en-US" sz="2900" dirty="0">
                <a:solidFill>
                  <a:srgbClr val="0F1111"/>
                </a:solidFill>
                <a:latin typeface="Inter"/>
              </a:rPr>
              <a:t> — Keep It Simple, Stupid!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500" dirty="0">
                <a:solidFill>
                  <a:srgbClr val="0F1111"/>
                </a:solidFill>
                <a:latin typeface="Inter"/>
              </a:rPr>
              <a:t>Чрезмерное увлечение технологиями: в любой задаче использовать все самые модные концепции, библиотеки и движки, «паттерны проектирования» и т.п.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500" b="0" i="0" dirty="0">
                <a:solidFill>
                  <a:srgbClr val="0F1111"/>
                </a:solidFill>
                <a:effectLst/>
                <a:latin typeface="Inter"/>
              </a:rPr>
              <a:t>Склонность к «красивым» решениям. </a:t>
            </a:r>
            <a:r>
              <a:rPr lang="ru-RU" sz="2500" b="1" i="0" dirty="0">
                <a:solidFill>
                  <a:srgbClr val="0F1111"/>
                </a:solidFill>
                <a:effectLst/>
                <a:latin typeface="Inter"/>
              </a:rPr>
              <a:t>«Сложно и красиво»</a:t>
            </a:r>
            <a:r>
              <a:rPr lang="ru-RU" sz="2500" b="0" i="0" dirty="0">
                <a:solidFill>
                  <a:srgbClr val="0F1111"/>
                </a:solidFill>
                <a:effectLst/>
                <a:latin typeface="Inter"/>
              </a:rPr>
              <a:t> или </a:t>
            </a:r>
            <a:r>
              <a:rPr lang="ru-RU" sz="2500" b="1" i="0" dirty="0">
                <a:solidFill>
                  <a:srgbClr val="0F1111"/>
                </a:solidFill>
                <a:effectLst/>
                <a:latin typeface="Inter"/>
              </a:rPr>
              <a:t>«просто и утилитарно»</a:t>
            </a:r>
            <a:r>
              <a:rPr lang="ru-RU" sz="2500" b="0" i="0" dirty="0">
                <a:solidFill>
                  <a:srgbClr val="0F1111"/>
                </a:solidFill>
                <a:effectLst/>
                <a:latin typeface="Inter"/>
              </a:rPr>
              <a:t>, новичок выберет «красоту». Естественно, такие «решения» </a:t>
            </a:r>
            <a:r>
              <a:rPr lang="ru-RU" sz="2500" b="1" i="0" dirty="0">
                <a:solidFill>
                  <a:srgbClr val="0F1111"/>
                </a:solidFill>
                <a:effectLst/>
                <a:latin typeface="Inter"/>
              </a:rPr>
              <a:t>сложнее поддерживать, масштабировать и использовать вторично</a:t>
            </a:r>
            <a:r>
              <a:rPr lang="ru-RU" sz="2500" b="0" i="0" dirty="0">
                <a:solidFill>
                  <a:srgbClr val="0F1111"/>
                </a:solidFill>
                <a:effectLst/>
                <a:latin typeface="Inter"/>
              </a:rPr>
              <a:t>.</a:t>
            </a:r>
            <a:br>
              <a:rPr lang="ru-RU" sz="2500" b="0" i="0" dirty="0">
                <a:solidFill>
                  <a:srgbClr val="0F1111"/>
                </a:solidFill>
                <a:effectLst/>
                <a:latin typeface="Inter"/>
              </a:rPr>
            </a:br>
            <a:r>
              <a:rPr lang="ru-RU" sz="2500" b="0" i="0" dirty="0">
                <a:solidFill>
                  <a:srgbClr val="0F1111"/>
                </a:solidFill>
                <a:effectLst/>
                <a:latin typeface="Inter"/>
              </a:rPr>
              <a:t>Избавиться от такой склонности поможет работа в команде и получение регулярной обратной связи от коллег, которые вынуждены мучиться с такой «красотой».</a:t>
            </a:r>
            <a:endParaRPr lang="ru-RU" sz="2500" dirty="0">
              <a:solidFill>
                <a:srgbClr val="0F1111"/>
              </a:solidFill>
              <a:latin typeface="Inter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900" b="0" i="0" dirty="0">
                <a:solidFill>
                  <a:srgbClr val="0F1111"/>
                </a:solidFill>
                <a:effectLst/>
                <a:latin typeface="Inter"/>
              </a:rPr>
              <a:t>Не изобретайте велосипеды. </a:t>
            </a:r>
            <a:r>
              <a:rPr lang="en-US" sz="2900" b="0" i="0" dirty="0">
                <a:solidFill>
                  <a:srgbClr val="0F1111"/>
                </a:solidFill>
                <a:effectLst/>
                <a:latin typeface="Inter"/>
              </a:rPr>
              <a:t>Don't reinvent wheel.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500" b="0" i="0" dirty="0">
                <a:solidFill>
                  <a:srgbClr val="0F1111"/>
                </a:solidFill>
                <a:effectLst/>
                <a:latin typeface="Inter"/>
              </a:rPr>
              <a:t>Начинающие программисты, в силу небольшого кругозора и юношеского максимализма, склонны использовать свои решения, а не существующие модули.</a:t>
            </a:r>
            <a:endParaRPr lang="en-US" sz="2500" b="0" i="0" dirty="0">
              <a:solidFill>
                <a:srgbClr val="0F1111"/>
              </a:solidFill>
              <a:effectLst/>
              <a:latin typeface="Inter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900" b="1" dirty="0"/>
              <a:t>DRY</a:t>
            </a:r>
            <a:r>
              <a:rPr lang="en-US" sz="2900" dirty="0"/>
              <a:t> (Don't Repeat Yourself) / </a:t>
            </a:r>
            <a:r>
              <a:rPr lang="en-US" sz="2900" b="1" dirty="0"/>
              <a:t>DIE</a:t>
            </a:r>
            <a:r>
              <a:rPr lang="en-US" sz="2900" dirty="0"/>
              <a:t> (Duplication Is Evil)</a:t>
            </a:r>
            <a:r>
              <a:rPr lang="en" sz="2900" dirty="0"/>
              <a:t> — </a:t>
            </a:r>
            <a:r>
              <a:rPr lang="ru-RU" sz="2900" dirty="0"/>
              <a:t>избегать повторений одного и того же кода</a:t>
            </a:r>
            <a:endParaRPr lang="en-US" sz="29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900" b="1" dirty="0"/>
              <a:t>YAGNI</a:t>
            </a:r>
            <a:r>
              <a:rPr lang="en-US" sz="2900" dirty="0"/>
              <a:t> (You </a:t>
            </a:r>
            <a:r>
              <a:rPr lang="en-US" sz="2900" dirty="0" err="1"/>
              <a:t>Ain't</a:t>
            </a:r>
            <a:r>
              <a:rPr lang="en-US" sz="2900" dirty="0"/>
              <a:t> </a:t>
            </a:r>
            <a:r>
              <a:rPr lang="en-US" sz="2900" dirty="0" err="1"/>
              <a:t>Gonna</a:t>
            </a:r>
            <a:r>
              <a:rPr lang="en-US" sz="2900" dirty="0"/>
              <a:t> Need It) — </a:t>
            </a:r>
            <a:r>
              <a:rPr lang="ru-RU" sz="2900" dirty="0"/>
              <a:t>вам это не понадобится!</a:t>
            </a:r>
            <a:r>
              <a:rPr lang="en-US" sz="2900" dirty="0"/>
              <a:t> </a:t>
            </a:r>
            <a:r>
              <a:rPr lang="ru-RU" sz="2900" dirty="0"/>
              <a:t>Лучший код тот, который не написан!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900" dirty="0"/>
              <a:t>Бритва Оккама — </a:t>
            </a:r>
            <a:r>
              <a:rPr lang="ru-RU" sz="2900" b="0" i="0" dirty="0">
                <a:solidFill>
                  <a:srgbClr val="111111"/>
                </a:solidFill>
                <a:effectLst/>
                <a:latin typeface="-apple-system"/>
              </a:rPr>
              <a:t>Не создавайте ненужных сущностей без необходимости. Будьте прагматичны — подумайте, нужны ли они, поскольку они могут в конечном итоге усложнить вашу кодовую базу.</a:t>
            </a:r>
            <a:endParaRPr lang="ru-RU" sz="29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" sz="2900" b="1" dirty="0"/>
              <a:t>SOLID</a:t>
            </a:r>
            <a:r>
              <a:rPr lang="ru-RU" sz="2900" dirty="0"/>
              <a:t> — посмотрите сами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" sz="2900" dirty="0"/>
              <a:t>Avoid Premature Optimization</a:t>
            </a:r>
            <a:r>
              <a:rPr lang="ru-RU" sz="2900" dirty="0"/>
              <a:t> — Избегайте преждевременной оптимизации— не оптимизировать то, что не требует оптимизации</a:t>
            </a:r>
            <a:br>
              <a:rPr lang="ru-RU" sz="2900" dirty="0"/>
            </a:br>
            <a:r>
              <a:rPr lang="ru-RU" sz="2900" dirty="0"/>
              <a:t>(</a:t>
            </a:r>
            <a:r>
              <a:rPr lang="en" sz="2900" dirty="0"/>
              <a:t>Compulsive Tuning Disorder</a:t>
            </a:r>
            <a:r>
              <a:rPr lang="ru-RU" sz="2900" dirty="0"/>
              <a:t>)</a:t>
            </a:r>
            <a:endParaRPr lang="en-US" sz="29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900" dirty="0"/>
              <a:t>Борьба с энтропией: чистый код, рефакторинг, комментарии, понятное распределение кода по модулям / библиотекам, документация к системе / коду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500" dirty="0"/>
              <a:t>Пренебрежение стилю написания кода, форматированию, названию переменных и объектов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900" dirty="0"/>
              <a:t>Чрезмерное увлечение I</a:t>
            </a:r>
            <a:r>
              <a:rPr lang="en-US" sz="2900" dirty="0"/>
              <a:t>DE: </a:t>
            </a:r>
            <a:r>
              <a:rPr lang="ru-RU" sz="2900" dirty="0"/>
              <a:t>люди не понимают, как запустить код без I</a:t>
            </a:r>
            <a:r>
              <a:rPr lang="en-US" sz="2900" dirty="0"/>
              <a:t>DE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900" dirty="0"/>
              <a:t>Изучайте </a:t>
            </a:r>
            <a:r>
              <a:rPr lang="en-US" sz="2900" dirty="0"/>
              <a:t>Linux / </a:t>
            </a:r>
            <a:r>
              <a:rPr lang="ru-RU" sz="2900" dirty="0"/>
              <a:t>командную строку — это полезно.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900" dirty="0"/>
              <a:t>Используйте систему контроля версий — даже для домашних / </a:t>
            </a:r>
            <a:r>
              <a:rPr lang="en-US" sz="2900" dirty="0"/>
              <a:t>PET-</a:t>
            </a:r>
            <a:r>
              <a:rPr lang="ru-RU" sz="2900" dirty="0"/>
              <a:t>проектов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8981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0C619B-9190-3AB5-9D5A-DD9BB089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92" y="254957"/>
            <a:ext cx="10515600" cy="582325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Q</a:t>
            </a:r>
            <a:r>
              <a:rPr lang="en-US" dirty="0"/>
              <a:t>: </a:t>
            </a:r>
            <a:r>
              <a:rPr lang="ru-RU" dirty="0"/>
              <a:t>Как стать </a:t>
            </a:r>
            <a:r>
              <a:rPr lang="en" dirty="0"/>
              <a:t>Data analyst / scientist / engineer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758E39-0323-A5D4-53EF-3563496BB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37" y="837282"/>
            <a:ext cx="11292290" cy="602071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1600" b="1" dirty="0"/>
              <a:t>Data </a:t>
            </a:r>
            <a:r>
              <a:rPr lang="en" sz="1600" b="1" dirty="0"/>
              <a:t>analyst</a:t>
            </a:r>
            <a:r>
              <a:rPr lang="en" sz="1600" dirty="0"/>
              <a:t> 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Casper"/>
              </a:rPr>
              <a:t>(аналитик данных)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sper"/>
              </a:rPr>
              <a:t>: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Casper"/>
              </a:rPr>
              <a:t> проводит описательный (дескриптивный) анализ </a:t>
            </a:r>
            <a:r>
              <a:rPr lang="ru-RU" sz="1600" dirty="0"/>
              <a:t>данных, интерпретирует их и представляет отчет заинтересованным лицам.</a:t>
            </a:r>
            <a:endParaRPr lang="en-US" sz="16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b="0" i="0" dirty="0">
                <a:solidFill>
                  <a:srgbClr val="000000"/>
                </a:solidFill>
                <a:effectLst/>
                <a:latin typeface="Casper"/>
              </a:rPr>
              <a:t>отличное знание предметной области</a:t>
            </a:r>
            <a:endParaRPr lang="en-US" sz="1400" dirty="0">
              <a:solidFill>
                <a:srgbClr val="000000"/>
              </a:solidFill>
              <a:latin typeface="Casper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dirty="0">
                <a:solidFill>
                  <a:srgbClr val="000000"/>
                </a:solidFill>
                <a:latin typeface="Casper"/>
              </a:rPr>
              <a:t>Финансы, продуктовая аналитика,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b="0" i="0" dirty="0">
                <a:solidFill>
                  <a:srgbClr val="000000"/>
                </a:solidFill>
                <a:effectLst/>
                <a:latin typeface="Casper"/>
              </a:rPr>
              <a:t>базовые знания статистики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dirty="0">
                <a:solidFill>
                  <a:srgbClr val="000000"/>
                </a:solidFill>
                <a:latin typeface="Casper"/>
              </a:rPr>
              <a:t>знание инструментов: </a:t>
            </a:r>
            <a:r>
              <a:rPr lang="en-US" sz="1400" dirty="0"/>
              <a:t>BI-</a:t>
            </a:r>
            <a:r>
              <a:rPr lang="ru-RU" sz="1400" dirty="0"/>
              <a:t>системы (</a:t>
            </a:r>
            <a:r>
              <a:rPr lang="en" sz="1400" dirty="0"/>
              <a:t>Tableau, QlikView, MS Power Bi</a:t>
            </a:r>
            <a:r>
              <a:rPr lang="ru-RU" sz="1400" dirty="0"/>
              <a:t>,</a:t>
            </a:r>
            <a:r>
              <a:rPr lang="en-US" sz="1400" dirty="0"/>
              <a:t> Yandex Data Lens</a:t>
            </a:r>
            <a:r>
              <a:rPr lang="en" sz="1400" dirty="0"/>
              <a:t> </a:t>
            </a:r>
            <a:r>
              <a:rPr lang="ru-RU" sz="1400" dirty="0"/>
              <a:t>и т.п.)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dirty="0"/>
              <a:t>Возможно: знание языков: </a:t>
            </a:r>
            <a:r>
              <a:rPr lang="en-US" sz="1400" dirty="0"/>
              <a:t>R, Python, SQL</a:t>
            </a:r>
            <a:endParaRPr lang="ru-RU" sz="14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dirty="0"/>
              <a:t>Презентационные навыки (любые графики / диаграммы, презентации)</a:t>
            </a:r>
          </a:p>
          <a:p>
            <a:pPr algn="l">
              <a:lnSpc>
                <a:spcPct val="120000"/>
              </a:lnSpc>
            </a:pPr>
            <a:r>
              <a:rPr lang="en" sz="1600" b="1" dirty="0"/>
              <a:t>Data scientist</a:t>
            </a:r>
            <a:r>
              <a:rPr lang="en" sz="1600" dirty="0"/>
              <a:t>:</a:t>
            </a:r>
            <a:r>
              <a:rPr lang="ru-RU" sz="1600" dirty="0"/>
              <a:t> использует обработанные дата-инженером данные, чтобы построить прогнозные модели и решить те или иные бизнес-задачи. Такой специалист использует методы описательной статистики для анализа и систематизирования данных и строит модели с помощью алгоритмов машинного обучения, чтобы снабжать бизнес прогнозами и инсайтами.</a:t>
            </a:r>
            <a:endParaRPr lang="en-US" sz="16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b="0" i="0" dirty="0">
                <a:solidFill>
                  <a:srgbClr val="000000"/>
                </a:solidFill>
                <a:effectLst/>
                <a:latin typeface="Casper"/>
              </a:rPr>
              <a:t>хорошая математическая подготовка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sper"/>
              </a:rPr>
              <a:t> (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Casper"/>
              </a:rPr>
              <a:t>мат статистика, теория вероятностей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sper"/>
              </a:rPr>
              <a:t>, 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Casper"/>
              </a:rPr>
              <a:t>методы оптимизации, теория массового обслуживания и т.п.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sper"/>
              </a:rPr>
              <a:t>)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Casper"/>
              </a:rPr>
              <a:t>,</a:t>
            </a:r>
            <a:endParaRPr lang="en-US" sz="1400" b="0" i="0" dirty="0">
              <a:solidFill>
                <a:srgbClr val="000000"/>
              </a:solidFill>
              <a:effectLst/>
              <a:latin typeface="Casper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b="0" i="0" dirty="0">
                <a:solidFill>
                  <a:srgbClr val="000000"/>
                </a:solidFill>
                <a:effectLst/>
                <a:latin typeface="Casper"/>
              </a:rPr>
              <a:t>навыки подготовки данных,</a:t>
            </a:r>
            <a:endParaRPr lang="en-US" sz="1400" b="0" i="0" dirty="0">
              <a:solidFill>
                <a:srgbClr val="000000"/>
              </a:solidFill>
              <a:effectLst/>
              <a:latin typeface="Casper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b="0" i="0" dirty="0">
                <a:solidFill>
                  <a:srgbClr val="000000"/>
                </a:solidFill>
                <a:effectLst/>
                <a:latin typeface="Casper"/>
              </a:rPr>
              <a:t>машинное обучение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dirty="0"/>
              <a:t>Обязательно знание языка: </a:t>
            </a:r>
            <a:r>
              <a:rPr lang="en-US" sz="1400" dirty="0"/>
              <a:t>R</a:t>
            </a:r>
            <a:r>
              <a:rPr lang="ru-RU" sz="1400" dirty="0"/>
              <a:t> /</a:t>
            </a:r>
            <a:r>
              <a:rPr lang="en-US" sz="1400" dirty="0"/>
              <a:t> Python, SQL</a:t>
            </a:r>
            <a:endParaRPr lang="ru-RU" sz="14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b="0" i="0" dirty="0">
                <a:solidFill>
                  <a:srgbClr val="000000"/>
                </a:solidFill>
                <a:effectLst/>
                <a:latin typeface="Casper"/>
              </a:rPr>
              <a:t>Разные специализации: </a:t>
            </a:r>
            <a:r>
              <a:rPr lang="en" sz="1400" b="0" i="0" dirty="0">
                <a:solidFill>
                  <a:srgbClr val="000000"/>
                </a:solidFill>
                <a:effectLst/>
                <a:latin typeface="Casper"/>
              </a:rPr>
              <a:t>Natural Language Processing</a:t>
            </a:r>
            <a:endParaRPr lang="en-US" sz="1400" b="0" i="0" dirty="0">
              <a:solidFill>
                <a:srgbClr val="000000"/>
              </a:solidFill>
              <a:effectLst/>
              <a:latin typeface="Casper"/>
            </a:endParaRPr>
          </a:p>
          <a:p>
            <a:pPr>
              <a:lnSpc>
                <a:spcPct val="120000"/>
              </a:lnSpc>
            </a:pPr>
            <a:r>
              <a:rPr lang="en-US" sz="1600" b="1" dirty="0"/>
              <a:t>Data </a:t>
            </a:r>
            <a:r>
              <a:rPr lang="en" sz="1600" b="1" dirty="0"/>
              <a:t>engineer</a:t>
            </a:r>
            <a:r>
              <a:rPr lang="en-US" sz="1600" b="1" dirty="0"/>
              <a:t>:</a:t>
            </a:r>
            <a:r>
              <a:rPr lang="ru-RU" sz="1600" dirty="0"/>
              <a:t> разрабатывает, строит, тестирует и поддерживает архитектуру данных:</a:t>
            </a:r>
            <a:br>
              <a:rPr lang="ru-RU" sz="1600" dirty="0"/>
            </a:br>
            <a:r>
              <a:rPr lang="ru-RU" sz="1600" dirty="0"/>
              <a:t>крупные базы данных, хранилища или системы для обработки информации.</a:t>
            </a:r>
            <a:br>
              <a:rPr lang="ru-RU" sz="1600" dirty="0"/>
            </a:br>
            <a:r>
              <a:rPr lang="ru-RU" sz="1600" dirty="0"/>
              <a:t>Он работает с сырыми данными, перерабатывает их и строит пайплайны —</a:t>
            </a:r>
            <a:br>
              <a:rPr lang="ru-RU" sz="1600" dirty="0"/>
            </a:br>
            <a:r>
              <a:rPr lang="ru-RU" sz="1600" dirty="0"/>
              <a:t>то есть подготавливает материал для использования дата-</a:t>
            </a:r>
            <a:r>
              <a:rPr lang="ru-RU" sz="1600" dirty="0" err="1"/>
              <a:t>сайентистами</a:t>
            </a:r>
            <a:r>
              <a:rPr lang="ru-RU" sz="1600" dirty="0"/>
              <a:t>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dirty="0"/>
              <a:t>Программирование, администрирование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SQL, </a:t>
            </a:r>
            <a:r>
              <a:rPr lang="ru-RU" sz="1400" dirty="0"/>
              <a:t>СУБД, хранилища</a:t>
            </a:r>
            <a:r>
              <a:rPr lang="en-US" sz="1400" dirty="0"/>
              <a:t>, Column-Based-</a:t>
            </a:r>
            <a:r>
              <a:rPr lang="ru-RU" sz="1400" dirty="0"/>
              <a:t>СУБД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dirty="0"/>
              <a:t>Инструменты </a:t>
            </a:r>
            <a:r>
              <a:rPr lang="en-US" sz="1400" dirty="0"/>
              <a:t>Big Data:</a:t>
            </a:r>
            <a:r>
              <a:rPr lang="ru-RU" sz="1400" dirty="0"/>
              <a:t> </a:t>
            </a:r>
            <a:r>
              <a:rPr lang="en-US" sz="1400" dirty="0"/>
              <a:t>Hadoop, Spark, Kafka</a:t>
            </a:r>
            <a:endParaRPr lang="ru-RU" sz="1400" dirty="0"/>
          </a:p>
          <a:p>
            <a:pPr algn="l">
              <a:lnSpc>
                <a:spcPct val="120000"/>
              </a:lnSpc>
            </a:pPr>
            <a:r>
              <a:rPr lang="en" sz="1600" b="1" dirty="0"/>
              <a:t>ML Engineer:</a:t>
            </a:r>
            <a:r>
              <a:rPr lang="en" sz="1600" dirty="0"/>
              <a:t> </a:t>
            </a:r>
            <a:r>
              <a:rPr lang="ru-RU" sz="1600" dirty="0"/>
              <a:t>строит </a:t>
            </a:r>
            <a:r>
              <a:rPr lang="en-US" sz="1600" dirty="0"/>
              <a:t>ML-</a:t>
            </a:r>
            <a:r>
              <a:rPr lang="ru-RU" sz="1600" dirty="0"/>
              <a:t>модели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ru-RU" sz="1600" dirty="0">
                <a:hlinkClick r:id="rId2"/>
              </a:rPr>
              <a:t>Чем отличаются </a:t>
            </a:r>
            <a:r>
              <a:rPr lang="en" sz="1600" dirty="0">
                <a:hlinkClick r:id="rId2"/>
              </a:rPr>
              <a:t>data analyst, data engineer </a:t>
            </a:r>
            <a:r>
              <a:rPr lang="ru-RU" sz="1600" dirty="0">
                <a:hlinkClick r:id="rId2"/>
              </a:rPr>
              <a:t>и </a:t>
            </a:r>
            <a:r>
              <a:rPr lang="en" sz="1600" dirty="0">
                <a:hlinkClick r:id="rId2"/>
              </a:rPr>
              <a:t>data scientist</a:t>
            </a:r>
            <a:endParaRPr lang="en" sz="1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173B65-CBE6-962A-AD72-DFEDF7BB6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655" y="3622001"/>
            <a:ext cx="4579346" cy="32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36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9B37FB-62AA-AD4D-D050-2916AE86A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376"/>
          </a:xfrm>
        </p:spPr>
        <p:txBody>
          <a:bodyPr>
            <a:normAutofit fontScale="90000"/>
          </a:bodyPr>
          <a:lstStyle/>
          <a:p>
            <a:r>
              <a:rPr lang="ru-RU" dirty="0"/>
              <a:t>Бесплатные курсы по анализу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91D179-6D4B-F221-A1C7-26BA51BDE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9823"/>
            <a:ext cx="10515600" cy="52700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>
                <a:hlinkClick r:id="rId2"/>
              </a:rPr>
              <a:t>12 бесплатных онлайн-курсов для начинающих аналитиков данных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ru-RU" dirty="0">
                <a:hlinkClick r:id="rId3"/>
              </a:rPr>
              <a:t>Курсы Яндекс Практикума по анализу данных</a:t>
            </a:r>
            <a:r>
              <a:rPr lang="ru-RU" dirty="0"/>
              <a:t> (базовые вводные курсы — бесплатны)</a:t>
            </a:r>
          </a:p>
          <a:p>
            <a:pPr>
              <a:lnSpc>
                <a:spcPct val="120000"/>
              </a:lnSpc>
            </a:pPr>
            <a:r>
              <a:rPr lang="en-US" dirty="0"/>
              <a:t>Python: </a:t>
            </a:r>
            <a:r>
              <a:rPr lang="ru-RU" dirty="0"/>
              <a:t>Если вообще не знакомы то</a:t>
            </a:r>
            <a:r>
              <a:rPr lang="en-US" dirty="0"/>
              <a:t> </a:t>
            </a:r>
            <a:r>
              <a:rPr lang="en" dirty="0">
                <a:hlinkClick r:id="rId4"/>
              </a:rPr>
              <a:t>https://stepik.org/course/58852/syllabus</a:t>
            </a:r>
            <a:r>
              <a:rPr lang="en" dirty="0"/>
              <a:t>, </a:t>
            </a:r>
            <a:r>
              <a:rPr lang="en" dirty="0">
                <a:hlinkClick r:id="rId5"/>
              </a:rPr>
              <a:t>https://stepik.org/course/67/info</a:t>
            </a:r>
            <a:r>
              <a:rPr lang="en" dirty="0"/>
              <a:t>, </a:t>
            </a:r>
            <a:r>
              <a:rPr lang="en" dirty="0">
                <a:hlinkClick r:id="rId6"/>
              </a:rPr>
              <a:t>https://stepik.org/course/512/info</a:t>
            </a:r>
            <a:r>
              <a:rPr lang="en" dirty="0"/>
              <a:t>, </a:t>
            </a:r>
            <a:r>
              <a:rPr lang="en" dirty="0">
                <a:hlinkClick r:id="rId7"/>
              </a:rPr>
              <a:t>https://pythontutor.ru/</a:t>
            </a:r>
            <a:endParaRPr lang="en" dirty="0"/>
          </a:p>
          <a:p>
            <a:pPr lvl="1">
              <a:lnSpc>
                <a:spcPct val="120000"/>
              </a:lnSpc>
            </a:pPr>
            <a:r>
              <a:rPr lang="ru-RU" dirty="0"/>
              <a:t>И просто порешать задачки курс</a:t>
            </a:r>
            <a:r>
              <a:rPr lang="en-US" dirty="0"/>
              <a:t> </a:t>
            </a:r>
            <a:r>
              <a:rPr lang="en" dirty="0">
                <a:hlinkClick r:id="rId8"/>
              </a:rPr>
              <a:t>https://stepik.org/course/431/info</a:t>
            </a:r>
            <a:endParaRPr lang="en" dirty="0"/>
          </a:p>
          <a:p>
            <a:pPr>
              <a:lnSpc>
                <a:spcPct val="120000"/>
              </a:lnSpc>
            </a:pPr>
            <a:r>
              <a:rPr lang="en" dirty="0"/>
              <a:t>SQL</a:t>
            </a:r>
            <a:r>
              <a:rPr lang="en-US" dirty="0"/>
              <a:t>: </a:t>
            </a:r>
            <a:r>
              <a:rPr lang="en" dirty="0">
                <a:hlinkClick r:id="rId9"/>
              </a:rPr>
              <a:t>https://stepik.org/course/63054/syllabus</a:t>
            </a:r>
            <a:endParaRPr lang="en" dirty="0"/>
          </a:p>
          <a:p>
            <a:pPr>
              <a:lnSpc>
                <a:spcPct val="120000"/>
              </a:lnSpc>
            </a:pPr>
            <a:r>
              <a:rPr lang="ru-RU" dirty="0"/>
              <a:t>Курсы по статистике и </a:t>
            </a:r>
            <a:r>
              <a:rPr lang="en" dirty="0"/>
              <a:t>DS/ML</a:t>
            </a:r>
            <a:r>
              <a:rPr lang="ru-RU" dirty="0"/>
              <a:t> от Карпова: </a:t>
            </a:r>
            <a:r>
              <a:rPr lang="en" dirty="0">
                <a:hlinkClick r:id="rId10"/>
              </a:rPr>
              <a:t>https://stepik.org/course/76/syllabus</a:t>
            </a:r>
            <a:r>
              <a:rPr lang="ru-RU" dirty="0"/>
              <a:t>, </a:t>
            </a:r>
            <a:r>
              <a:rPr lang="en" dirty="0">
                <a:hlinkClick r:id="rId11"/>
              </a:rPr>
              <a:t>https://stepik.org/course/4852/syllabus</a:t>
            </a:r>
            <a:endParaRPr lang="en" dirty="0"/>
          </a:p>
          <a:p>
            <a:pPr>
              <a:lnSpc>
                <a:spcPct val="120000"/>
              </a:lnSpc>
            </a:pPr>
            <a:r>
              <a:rPr lang="en-US" dirty="0"/>
              <a:t>Data </a:t>
            </a:r>
            <a:r>
              <a:rPr lang="en-US" dirty="0" err="1"/>
              <a:t>Engeneer</a:t>
            </a:r>
            <a:r>
              <a:rPr lang="en-US" dirty="0"/>
              <a:t>: </a:t>
            </a:r>
            <a:r>
              <a:rPr lang="ru-RU" dirty="0"/>
              <a:t>«Если конкретно про </a:t>
            </a:r>
            <a:r>
              <a:rPr lang="en" dirty="0"/>
              <a:t>DE </a:t>
            </a:r>
            <a:r>
              <a:rPr lang="ru-RU" dirty="0"/>
              <a:t>говорить, то бесплатных курсов вроде не видел, но точно отдельно можно изучать всякие </a:t>
            </a:r>
            <a:r>
              <a:rPr lang="en-US" b="1" dirty="0"/>
              <a:t>Docker</a:t>
            </a:r>
            <a:r>
              <a:rPr lang="ru-RU" dirty="0"/>
              <a:t> / </a:t>
            </a:r>
            <a:r>
              <a:rPr lang="en" b="1" dirty="0"/>
              <a:t>Kubernetes</a:t>
            </a:r>
            <a:r>
              <a:rPr lang="ru-RU" dirty="0"/>
              <a:t>, различные </a:t>
            </a:r>
            <a:r>
              <a:rPr lang="ru-RU" b="1" dirty="0"/>
              <a:t>БД</a:t>
            </a:r>
            <a:r>
              <a:rPr lang="ru-RU" dirty="0"/>
              <a:t>, </a:t>
            </a:r>
            <a:r>
              <a:rPr lang="en" b="1" dirty="0"/>
              <a:t>Hadoop</a:t>
            </a:r>
            <a:r>
              <a:rPr lang="en" dirty="0"/>
              <a:t> </a:t>
            </a:r>
            <a:r>
              <a:rPr lang="ru-RU" dirty="0"/>
              <a:t>как-то базово посмотреть что такое, </a:t>
            </a:r>
            <a:r>
              <a:rPr lang="en" b="1" dirty="0"/>
              <a:t>Apache</a:t>
            </a:r>
            <a:r>
              <a:rPr lang="en" dirty="0"/>
              <a:t> </a:t>
            </a:r>
            <a:r>
              <a:rPr lang="en" b="1" dirty="0"/>
              <a:t>Spark</a:t>
            </a:r>
            <a:r>
              <a:rPr lang="en" dirty="0"/>
              <a:t>, </a:t>
            </a:r>
            <a:r>
              <a:rPr lang="ru-RU" dirty="0"/>
              <a:t>ну и про хранилища много всяких тем»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Стажировки: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«Есть например у Тинькофф стажировка где тебе ещё платят за работу, но таких на Самару 4 места»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«У Авито недавно офис открылся вроде, там тоже есть академия аналитиков»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«В X5 тоже что то такое было вроде..»</a:t>
            </a:r>
          </a:p>
        </p:txBody>
      </p:sp>
    </p:spTree>
    <p:extLst>
      <p:ext uri="{BB962C8B-B14F-4D97-AF65-F5344CB8AC3E}">
        <p14:creationId xmlns:p14="http://schemas.microsoft.com/office/powerpoint/2010/main" val="1992931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95D67A-3A27-327D-D6C2-AA723F405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7579"/>
          </a:xfrm>
        </p:spPr>
        <p:txBody>
          <a:bodyPr/>
          <a:lstStyle/>
          <a:p>
            <a:r>
              <a:rPr lang="ru-RU" err="1"/>
              <a:t>Q</a:t>
            </a:r>
            <a:r>
              <a:rPr lang="en-US"/>
              <a:t>: </a:t>
            </a:r>
            <a:r>
              <a:rPr lang="ru-RU"/>
              <a:t>Ваш опыт решения реальных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EB1FD6-3ECC-E4E3-B76E-F04B96D0C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29" y="1112704"/>
            <a:ext cx="11060935" cy="5745296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Знаний всегда не хватало, приходилось всё выдумывать / придумывать с нуля</a:t>
            </a:r>
          </a:p>
          <a:p>
            <a:r>
              <a:rPr lang="ru-RU" dirty="0"/>
              <a:t>Много конференций</a:t>
            </a:r>
            <a:endParaRPr lang="en-US" dirty="0"/>
          </a:p>
          <a:p>
            <a:pPr lvl="1"/>
            <a:r>
              <a:rPr lang="ru-RU" dirty="0"/>
              <a:t> В том числе выступал на разных конференциях</a:t>
            </a:r>
          </a:p>
          <a:p>
            <a:r>
              <a:rPr lang="ru-RU" dirty="0"/>
              <a:t>Контакт с </a:t>
            </a:r>
            <a:r>
              <a:rPr lang="en-US" dirty="0"/>
              <a:t>Perl-</a:t>
            </a:r>
            <a:r>
              <a:rPr lang="ru-RU" dirty="0"/>
              <a:t>сообществом</a:t>
            </a:r>
          </a:p>
          <a:p>
            <a:pPr lvl="1"/>
            <a:r>
              <a:rPr lang="ru-RU" dirty="0"/>
              <a:t>В том числе были соорганизаторами / главными партнёрами </a:t>
            </a:r>
            <a:r>
              <a:rPr lang="en-US" dirty="0"/>
              <a:t>YAPC::Russia</a:t>
            </a:r>
            <a:endParaRPr lang="ru-RU" dirty="0"/>
          </a:p>
          <a:p>
            <a:pPr lvl="1"/>
            <a:r>
              <a:rPr lang="ru-RU" dirty="0"/>
              <a:t>Стандарты кодирования: </a:t>
            </a:r>
            <a:r>
              <a:rPr lang="en" dirty="0">
                <a:hlinkClick r:id="rId2"/>
              </a:rPr>
              <a:t>https://www.reg.ru/coding_standards</a:t>
            </a:r>
            <a:endParaRPr lang="ru-RU" dirty="0"/>
          </a:p>
          <a:p>
            <a:r>
              <a:rPr lang="en-US" dirty="0"/>
              <a:t>OpenSource</a:t>
            </a:r>
          </a:p>
          <a:p>
            <a:pPr lvl="1"/>
            <a:r>
              <a:rPr lang="ru-RU" dirty="0"/>
              <a:t>Надо не только брать, но и отдавать: улучшает карму и много чего ещё.</a:t>
            </a:r>
          </a:p>
          <a:p>
            <a:r>
              <a:rPr lang="ru-RU" dirty="0"/>
              <a:t>Небольшой бюджет на разработку:</a:t>
            </a:r>
          </a:p>
          <a:p>
            <a:pPr lvl="1"/>
            <a:r>
              <a:rPr lang="ru-RU" dirty="0"/>
              <a:t>Поиск людей на удалёнку (не только РФ, но и весь мир)</a:t>
            </a:r>
          </a:p>
          <a:p>
            <a:pPr lvl="2"/>
            <a:r>
              <a:rPr lang="ru-RU" dirty="0"/>
              <a:t>Рынок программистов в Москве уже тогда был перегрет</a:t>
            </a:r>
          </a:p>
          <a:p>
            <a:pPr lvl="1"/>
            <a:r>
              <a:rPr lang="ru-RU" dirty="0"/>
              <a:t>Поиск начинающих, но талантливых и мотивированных людей</a:t>
            </a:r>
            <a:br>
              <a:rPr lang="ru-RU" dirty="0"/>
            </a:br>
            <a:r>
              <a:rPr lang="ru-RU" dirty="0"/>
              <a:t>(недооцененные таланты)</a:t>
            </a:r>
          </a:p>
          <a:p>
            <a:pPr lvl="2"/>
            <a:r>
              <a:rPr lang="ru-RU" dirty="0"/>
              <a:t>Нравилось обучать людей, работать с новичками</a:t>
            </a:r>
          </a:p>
          <a:p>
            <a:pPr lvl="2"/>
            <a:r>
              <a:rPr lang="ru-RU" dirty="0"/>
              <a:t>К сожалению, далеко не всех получалось потом удержать в том числе из за ограниченного ФОТ</a:t>
            </a:r>
          </a:p>
          <a:p>
            <a:r>
              <a:rPr lang="ru-RU" dirty="0"/>
              <a:t>Семейная атмосфера в компании: </a:t>
            </a:r>
            <a:r>
              <a:rPr lang="en-US" dirty="0" err="1"/>
              <a:t>Reg.Family</a:t>
            </a:r>
            <a:endParaRPr lang="en-US" dirty="0"/>
          </a:p>
          <a:p>
            <a:pPr lvl="1"/>
            <a:r>
              <a:rPr lang="ru-RU" dirty="0"/>
              <a:t>Очень демократичная культура (кальян на рабочем месте и т.п.)</a:t>
            </a:r>
          </a:p>
          <a:p>
            <a:pPr lvl="1"/>
            <a:r>
              <a:rPr lang="ru-RU" dirty="0"/>
              <a:t>Нет барьеров между руководством и сотрудниками: называем друг друга на «ты» и т.п.</a:t>
            </a:r>
          </a:p>
          <a:p>
            <a:pPr lvl="1"/>
            <a:r>
              <a:rPr lang="ru-RU" dirty="0"/>
              <a:t>Демократичная одежда, никакого дресс-кода</a:t>
            </a:r>
          </a:p>
          <a:p>
            <a:pPr lvl="1"/>
            <a:r>
              <a:rPr lang="ru-RU" dirty="0"/>
              <a:t>Никакого формального контроля времени работы и т.п. — только по результатам</a:t>
            </a:r>
          </a:p>
          <a:p>
            <a:pPr lvl="1"/>
            <a:r>
              <a:rPr lang="ru-RU" dirty="0"/>
              <a:t>Высокая вовлечённость сотрудников (</a:t>
            </a:r>
            <a:r>
              <a:rPr lang="ru-RU" dirty="0" err="1"/>
              <a:t>A</a:t>
            </a:r>
            <a:r>
              <a:rPr lang="en-US" dirty="0" err="1"/>
              <a:t>gile</a:t>
            </a:r>
            <a:r>
              <a:rPr lang="en-US" dirty="0"/>
              <a:t>, OKR, </a:t>
            </a:r>
            <a:r>
              <a:rPr lang="ru-RU" dirty="0"/>
              <a:t>самоуправляемость, демократичная культура, личная харизма руководства)</a:t>
            </a:r>
          </a:p>
        </p:txBody>
      </p:sp>
    </p:spTree>
    <p:extLst>
      <p:ext uri="{BB962C8B-B14F-4D97-AF65-F5344CB8AC3E}">
        <p14:creationId xmlns:p14="http://schemas.microsoft.com/office/powerpoint/2010/main" val="1267630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0F79EF-620F-282F-FAFD-1E2C74C68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17" y="24826"/>
            <a:ext cx="12256394" cy="682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80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94F2B-D68A-50D7-829F-32D115403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0" y="365126"/>
            <a:ext cx="10515600" cy="1052858"/>
          </a:xfrm>
        </p:spPr>
        <p:txBody>
          <a:bodyPr/>
          <a:lstStyle/>
          <a:p>
            <a:r>
              <a:rPr lang="ru-RU" dirty="0"/>
              <a:t>А надо ли вообще в </a:t>
            </a:r>
            <a:r>
              <a:rPr lang="en" dirty="0"/>
              <a:t>IT?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A8D60-2220-946B-FF6A-DD6275910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30" y="1417984"/>
            <a:ext cx="10787270" cy="5194851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dirty="0"/>
              <a:t>Идти только из за денег — плохая идея. Даже в жирные времена.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Не надо оскорблять профессию инженера / I</a:t>
            </a:r>
            <a:r>
              <a:rPr lang="en-US" dirty="0"/>
              <a:t>T-</a:t>
            </a:r>
            <a:r>
              <a:rPr lang="ru-RU" dirty="0"/>
              <a:t>шника, если в этом вам интересуют только деньги )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dirty="0"/>
              <a:t>IT-</a:t>
            </a:r>
            <a:r>
              <a:rPr lang="ru-RU" dirty="0"/>
              <a:t>курсы очень перегрели рынок и сбили с толку кучу людей, которые не имея к тому склонности решили вдруг стать программистами.</a:t>
            </a:r>
            <a:endParaRPr lang="en" dirty="0"/>
          </a:p>
          <a:p>
            <a:pPr marL="0" indent="0" algn="l">
              <a:buNone/>
            </a:pPr>
            <a:r>
              <a:rPr lang="en" b="1" dirty="0"/>
              <a:t>IT </a:t>
            </a:r>
            <a:r>
              <a:rPr lang="ru-RU" b="1" dirty="0"/>
              <a:t>не для всех:</a:t>
            </a:r>
          </a:p>
          <a:p>
            <a:r>
              <a:rPr lang="ru-RU" dirty="0"/>
              <a:t>Нужен определённый склад ума (склонность к техническим профессиям, абстрактное мышление и т.п.)</a:t>
            </a:r>
          </a:p>
          <a:p>
            <a:r>
              <a:rPr lang="ru-RU" dirty="0"/>
              <a:t>Усидчивость</a:t>
            </a:r>
          </a:p>
          <a:p>
            <a:r>
              <a:rPr lang="ru-RU" dirty="0"/>
              <a:t>Готовность постоянно учиться</a:t>
            </a:r>
          </a:p>
          <a:p>
            <a:r>
              <a:rPr lang="ru-RU" dirty="0"/>
              <a:t>Высокая самоорганизация</a:t>
            </a:r>
          </a:p>
          <a:p>
            <a:r>
              <a:rPr lang="ru-RU" dirty="0"/>
              <a:t>Главное: большой интерес к теме</a:t>
            </a:r>
          </a:p>
          <a:p>
            <a:pPr marL="0" indent="0">
              <a:buNone/>
            </a:pPr>
            <a:r>
              <a:rPr lang="ru-RU" dirty="0"/>
              <a:t>В целом, </a:t>
            </a:r>
            <a:r>
              <a:rPr lang="ru-RU" b="1" dirty="0"/>
              <a:t>надо делать то, что нравится</a:t>
            </a:r>
            <a:r>
              <a:rPr lang="ru-RU" dirty="0"/>
              <a:t>, и будет счастье и вам и вашему работодателю )</a:t>
            </a:r>
          </a:p>
          <a:p>
            <a:pPr algn="l"/>
            <a:r>
              <a:rPr lang="ru-RU" dirty="0"/>
              <a:t>И ты непременно себя найдёшь, чем бы не занимался</a:t>
            </a:r>
          </a:p>
          <a:p>
            <a:pPr algn="l"/>
            <a:r>
              <a:rPr lang="ru-RU" dirty="0"/>
              <a:t>И денег заработаешь, пусть не сразу</a:t>
            </a:r>
          </a:p>
        </p:txBody>
      </p:sp>
    </p:spTree>
    <p:extLst>
      <p:ext uri="{BB962C8B-B14F-4D97-AF65-F5344CB8AC3E}">
        <p14:creationId xmlns:p14="http://schemas.microsoft.com/office/powerpoint/2010/main" val="3179739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5878F2-6B50-1F54-D6E0-1493B1DEC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3588"/>
          </a:xfrm>
        </p:spPr>
        <p:txBody>
          <a:bodyPr/>
          <a:lstStyle/>
          <a:p>
            <a:r>
              <a:rPr lang="ru-RU" dirty="0"/>
              <a:t>«Перспективные направления»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2FED52-D025-0467-9E23-2F1788BB2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739"/>
            <a:ext cx="10515600" cy="4719224"/>
          </a:xfrm>
        </p:spPr>
        <p:txBody>
          <a:bodyPr/>
          <a:lstStyle/>
          <a:p>
            <a:r>
              <a:rPr lang="ru-RU" dirty="0"/>
              <a:t>Абсолютно любые, лишь бы был интерес</a:t>
            </a:r>
          </a:p>
          <a:p>
            <a:pPr lvl="1"/>
            <a:r>
              <a:rPr lang="ru-RU" dirty="0"/>
              <a:t>В плане востребованности, на подъёме всё что с B2B: 1С</a:t>
            </a:r>
          </a:p>
          <a:p>
            <a:pPr lvl="1"/>
            <a:r>
              <a:rPr lang="ru-RU" dirty="0"/>
              <a:t>Любые языки, любые платформы, СУБД, </a:t>
            </a:r>
            <a:r>
              <a:rPr lang="en-US" dirty="0"/>
              <a:t>«Big Data» </a:t>
            </a:r>
            <a:r>
              <a:rPr lang="ru-RU" dirty="0"/>
              <a:t>и т.п.</a:t>
            </a:r>
          </a:p>
          <a:p>
            <a:r>
              <a:rPr lang="ru-RU" dirty="0"/>
              <a:t>В идеале вначале научиться «работать руками» (инженерные профессии), потом уже идти в менеджмент</a:t>
            </a:r>
          </a:p>
          <a:p>
            <a:pPr lvl="1"/>
            <a:r>
              <a:rPr lang="ru-RU" dirty="0"/>
              <a:t>Проще всего развиваться из технаря. Важно понимать основные технические концепции.</a:t>
            </a:r>
          </a:p>
          <a:p>
            <a:pPr lvl="1"/>
            <a:r>
              <a:rPr lang="ru-RU" dirty="0"/>
              <a:t>Меня лично бесит, когда менеджеры без технического бэкграунда употребляют термины, которые не понимают.</a:t>
            </a:r>
          </a:p>
          <a:p>
            <a:pPr lvl="1"/>
            <a:r>
              <a:rPr lang="ru-RU" dirty="0"/>
              <a:t>Если не технические профессии (</a:t>
            </a:r>
            <a:r>
              <a:rPr lang="en-US" dirty="0"/>
              <a:t>PPM</a:t>
            </a:r>
            <a:r>
              <a:rPr lang="ru-RU" dirty="0"/>
              <a:t>)</a:t>
            </a:r>
            <a:r>
              <a:rPr lang="en-US" dirty="0"/>
              <a:t>, </a:t>
            </a:r>
            <a:r>
              <a:rPr lang="ru-RU" dirty="0"/>
              <a:t>можно устроиться каким-то ассистентом, попроситься в подмастерья, постепенно расти и получать больше ответственности</a:t>
            </a:r>
          </a:p>
        </p:txBody>
      </p:sp>
    </p:spTree>
    <p:extLst>
      <p:ext uri="{BB962C8B-B14F-4D97-AF65-F5344CB8AC3E}">
        <p14:creationId xmlns:p14="http://schemas.microsoft.com/office/powerpoint/2010/main" val="2246140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0CFB38A-C692-5B28-BE6C-D659F1DB0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870"/>
            <a:ext cx="10515600" cy="500200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Если очень хочется в I</a:t>
            </a:r>
            <a:r>
              <a:rPr lang="en-US" dirty="0"/>
              <a:t>T, </a:t>
            </a:r>
            <a:r>
              <a:rPr lang="ru-RU" dirty="0"/>
              <a:t>но сразу сложно в инженерные профессии, можно постепенно:</a:t>
            </a:r>
          </a:p>
          <a:p>
            <a:r>
              <a:rPr lang="ru-RU" dirty="0"/>
              <a:t>Через тестирование</a:t>
            </a:r>
          </a:p>
          <a:p>
            <a:pPr lvl="1"/>
            <a:r>
              <a:rPr lang="ru-RU" dirty="0"/>
              <a:t>Тоже не так просто, тестирование — отдельная непростая тема и нужно обучаться</a:t>
            </a:r>
          </a:p>
          <a:p>
            <a:pPr algn="l"/>
            <a:r>
              <a:rPr lang="ru-RU" dirty="0"/>
              <a:t>Через техподдержку в технологическом бизнесе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REG.RU </a:t>
            </a:r>
            <a:r>
              <a:rPr lang="ru-RU" dirty="0"/>
              <a:t>техподдержка — главный «социальный лифт» )</a:t>
            </a:r>
            <a:br>
              <a:rPr lang="ru-RU" dirty="0"/>
            </a:br>
            <a:r>
              <a:rPr lang="ru-RU" dirty="0"/>
              <a:t>Десятки людей ушли оттуда «на повышение» в программирование, админы, продакты, руководители отделов и т.п.</a:t>
            </a:r>
            <a:endParaRPr lang="en-US" dirty="0"/>
          </a:p>
          <a:p>
            <a:pPr lvl="1"/>
            <a:r>
              <a:rPr lang="ru-RU" dirty="0"/>
              <a:t>Техподдержка по доменам / хостингу / облачным сервисам</a:t>
            </a:r>
          </a:p>
          <a:p>
            <a:pPr algn="l"/>
            <a:r>
              <a:rPr lang="ru-RU" dirty="0"/>
              <a:t>Эникейщик (специалист комп. поддержки)</a:t>
            </a:r>
          </a:p>
          <a:p>
            <a:pPr algn="l"/>
            <a:r>
              <a:rPr lang="ru-RU" dirty="0"/>
              <a:t>Любые смежные специальности (главное, зайти в хорошую </a:t>
            </a:r>
            <a:r>
              <a:rPr lang="en-US" dirty="0"/>
              <a:t>IT-</a:t>
            </a:r>
            <a:r>
              <a:rPr lang="ru-RU" dirty="0"/>
              <a:t>компанию)</a:t>
            </a:r>
          </a:p>
          <a:p>
            <a:pPr lvl="1"/>
            <a:r>
              <a:rPr lang="ru-RU" dirty="0"/>
              <a:t>Менеджер по работе с клиентами, Младший тестировщик, Дизайнер и т.п.</a:t>
            </a:r>
          </a:p>
          <a:p>
            <a:pPr algn="l"/>
            <a:r>
              <a:rPr lang="ru-RU" dirty="0"/>
              <a:t>Затем профессиональный и карьерный рост внутри компании</a:t>
            </a:r>
          </a:p>
          <a:p>
            <a:pPr lvl="1"/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Можно получить помощь от самой компании в плане профессионального роста.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E9192-1918-3096-98DD-4B2F0B2E4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6658"/>
          </a:xfrm>
        </p:spPr>
        <p:txBody>
          <a:bodyPr/>
          <a:lstStyle/>
          <a:p>
            <a:r>
              <a:rPr lang="ru-RU" dirty="0"/>
              <a:t>Войти через другую дверь…</a:t>
            </a:r>
          </a:p>
        </p:txBody>
      </p:sp>
    </p:spTree>
    <p:extLst>
      <p:ext uri="{BB962C8B-B14F-4D97-AF65-F5344CB8AC3E}">
        <p14:creationId xmlns:p14="http://schemas.microsoft.com/office/powerpoint/2010/main" val="375842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24B577-D762-4606-A5F1-0BB8E682F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6901"/>
          </a:xfrm>
        </p:spPr>
        <p:txBody>
          <a:bodyPr/>
          <a:lstStyle/>
          <a:p>
            <a:r>
              <a:rPr lang="en" dirty="0"/>
              <a:t>Roadmap</a:t>
            </a:r>
            <a:r>
              <a:rPr lang="ru-RU" dirty="0"/>
              <a:t> вхождения в I</a:t>
            </a:r>
            <a:r>
              <a:rPr lang="en-US" dirty="0"/>
              <a:t>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6E6A49-0C51-2D70-27E3-4B5B391D7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538"/>
            <a:ext cx="10515600" cy="5227983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Научиться искать информацию</a:t>
            </a:r>
            <a:endParaRPr lang="en-US" dirty="0"/>
          </a:p>
          <a:p>
            <a:r>
              <a:rPr lang="ru-RU" dirty="0"/>
              <a:t>Учите английский</a:t>
            </a:r>
          </a:p>
          <a:p>
            <a:r>
              <a:rPr lang="ru-RU" dirty="0"/>
              <a:t>Прокачаться технически:</a:t>
            </a:r>
          </a:p>
          <a:p>
            <a:pPr lvl="1"/>
            <a:r>
              <a:rPr lang="ru-RU" dirty="0"/>
              <a:t>Базовые знания </a:t>
            </a:r>
            <a:r>
              <a:rPr lang="en-US" dirty="0"/>
              <a:t>Computer Science</a:t>
            </a:r>
          </a:p>
          <a:p>
            <a:pPr lvl="2"/>
            <a:r>
              <a:rPr lang="en" dirty="0"/>
              <a:t>HTML / CSS / JS — must have</a:t>
            </a:r>
            <a:endParaRPr lang="ru-RU" dirty="0"/>
          </a:p>
          <a:p>
            <a:pPr lvl="2"/>
            <a:r>
              <a:rPr lang="ru-RU" dirty="0"/>
              <a:t>СУБД / </a:t>
            </a:r>
            <a:r>
              <a:rPr lang="en" dirty="0"/>
              <a:t>SQL</a:t>
            </a:r>
            <a:endParaRPr lang="ru-RU" dirty="0"/>
          </a:p>
          <a:p>
            <a:pPr lvl="2"/>
            <a:r>
              <a:rPr lang="en" dirty="0"/>
              <a:t>Internet / web: </a:t>
            </a:r>
            <a:r>
              <a:rPr lang="en-US" dirty="0"/>
              <a:t>TCP/</a:t>
            </a:r>
            <a:r>
              <a:rPr lang="en" dirty="0"/>
              <a:t>IP, HTTP, </a:t>
            </a:r>
            <a:r>
              <a:rPr lang="ru-RU" dirty="0"/>
              <a:t>и т.п.</a:t>
            </a:r>
            <a:endParaRPr lang="en-US" dirty="0"/>
          </a:p>
          <a:p>
            <a:pPr lvl="2"/>
            <a:r>
              <a:rPr lang="en" dirty="0"/>
              <a:t>Linux (MacOS)</a:t>
            </a:r>
            <a:endParaRPr lang="en-US" dirty="0"/>
          </a:p>
          <a:p>
            <a:pPr lvl="1"/>
            <a:r>
              <a:rPr lang="ru-RU" dirty="0"/>
              <a:t>Любой язык программирования.</a:t>
            </a:r>
            <a:br>
              <a:rPr lang="en-US" dirty="0"/>
            </a:br>
            <a:r>
              <a:rPr lang="ru-RU" dirty="0"/>
              <a:t>Можно начать с </a:t>
            </a:r>
            <a:r>
              <a:rPr lang="en-US" dirty="0"/>
              <a:t>Python</a:t>
            </a:r>
            <a:endParaRPr lang="ru-RU" dirty="0"/>
          </a:p>
          <a:p>
            <a:pPr lvl="1"/>
            <a:r>
              <a:rPr lang="en" dirty="0"/>
              <a:t>Git</a:t>
            </a:r>
            <a:endParaRPr lang="ru-RU" dirty="0"/>
          </a:p>
          <a:p>
            <a:pPr lvl="1"/>
            <a:r>
              <a:rPr lang="ru-RU" dirty="0"/>
              <a:t>Дискретная математика</a:t>
            </a:r>
          </a:p>
          <a:p>
            <a:r>
              <a:rPr lang="en" dirty="0"/>
              <a:t>PET-</a:t>
            </a:r>
            <a:r>
              <a:rPr lang="ru-RU" dirty="0"/>
              <a:t>проекты</a:t>
            </a:r>
            <a:endParaRPr lang="en-US" dirty="0"/>
          </a:p>
          <a:p>
            <a:r>
              <a:rPr lang="ru-RU" dirty="0"/>
              <a:t>Получить опыт любым способом</a:t>
            </a:r>
          </a:p>
          <a:p>
            <a:pPr lvl="1"/>
            <a:r>
              <a:rPr lang="ru-RU" dirty="0"/>
              <a:t>Стажировка, бесплатно поработать и т.п.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09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85117D-113F-9FC7-7D46-03CA3AF8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449"/>
          </a:xfrm>
        </p:spPr>
        <p:txBody>
          <a:bodyPr/>
          <a:lstStyle/>
          <a:p>
            <a:r>
              <a:rPr lang="ru-RU" dirty="0"/>
              <a:t>0. Научиться искать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40479C-9E7D-2938-7608-21B131A36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990"/>
            <a:ext cx="10515600" cy="488011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В интернете колоссальное количество данных, но информацией считаются исключительно полезные данные.</a:t>
            </a:r>
            <a:b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Научитесь </a:t>
            </a:r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фильтровать данные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, понимать как применить найденное.</a:t>
            </a:r>
            <a:b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ru-RU" dirty="0">
                <a:solidFill>
                  <a:srgbClr val="111111"/>
                </a:solidFill>
                <a:latin typeface="-apple-system"/>
              </a:rPr>
              <a:t>П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оисковик — ваш лучший друг.</a:t>
            </a:r>
            <a:b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Вопросы, которые появятся у вас — не уникальны, их уже задавали на разных форумах.</a:t>
            </a:r>
            <a:b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Чтобы получать ответы, нужно </a:t>
            </a:r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уметь задавать вопросы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. Чем более развернуто задан вопрос, тем выше вероятность того, что вам на него ответят.</a:t>
            </a:r>
            <a:b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Полезная ссылка </a:t>
            </a:r>
            <a:r>
              <a:rPr lang="en" b="0" i="0" u="none" strike="noStrike" dirty="0">
                <a:solidFill>
                  <a:srgbClr val="548EAA"/>
                </a:solidFill>
                <a:effectLst/>
                <a:latin typeface="-apple-system"/>
                <a:hlinkClick r:id="rId2"/>
              </a:rPr>
              <a:t>How To Ask Questions The Smart Way</a:t>
            </a:r>
            <a:r>
              <a:rPr lang="en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  <a:b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</a:br>
            <a:endParaRPr lang="ru-RU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Уметь искать информацию, задавать правильные вопросы — это мета навыки, которые полезен во многих сферах.</a:t>
            </a:r>
          </a:p>
          <a:p>
            <a:pPr marL="0" indent="0">
              <a:buNone/>
            </a:pPr>
            <a:endParaRPr lang="ru-RU" dirty="0">
              <a:solidFill>
                <a:srgbClr val="111111"/>
              </a:solidFill>
              <a:latin typeface="-apple-system"/>
            </a:endParaRPr>
          </a:p>
          <a:p>
            <a:pPr marL="0" indent="0">
              <a:buNone/>
            </a:pPr>
            <a:r>
              <a:rPr lang="ru-RU" dirty="0">
                <a:solidFill>
                  <a:srgbClr val="111111"/>
                </a:solidFill>
                <a:latin typeface="-apple-system"/>
              </a:rPr>
              <a:t>Для программирования на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Python </a:t>
            </a:r>
            <a:r>
              <a:rPr lang="ru-RU" dirty="0">
                <a:solidFill>
                  <a:srgbClr val="111111"/>
                </a:solidFill>
                <a:latin typeface="-apple-system"/>
              </a:rPr>
              <a:t>можно вообще почти не включать голову: все ответы есть на </a:t>
            </a:r>
            <a:r>
              <a:rPr lang="en-US" dirty="0">
                <a:solidFill>
                  <a:srgbClr val="111111"/>
                </a:solidFill>
                <a:latin typeface="-apple-system"/>
                <a:hlinkClick r:id="rId3"/>
              </a:rPr>
              <a:t>http://stackoverflow.com/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17688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7514</TotalTime>
  <Words>5434</Words>
  <Application>Microsoft Macintosh PowerPoint</Application>
  <PresentationFormat>Широкоэкранный</PresentationFormat>
  <Paragraphs>454</Paragraphs>
  <Slides>47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63" baseType="lpstr">
      <vt:lpstr>-apple-system</vt:lpstr>
      <vt:lpstr>Apple Braille</vt:lpstr>
      <vt:lpstr>Arial</vt:lpstr>
      <vt:lpstr>Arial</vt:lpstr>
      <vt:lpstr>AvertaCY-Bold</vt:lpstr>
      <vt:lpstr>AvertaCY-Light</vt:lpstr>
      <vt:lpstr>Calibri</vt:lpstr>
      <vt:lpstr>Calibri Light</vt:lpstr>
      <vt:lpstr>Casper</vt:lpstr>
      <vt:lpstr>custom_42750</vt:lpstr>
      <vt:lpstr>HeliosExtC</vt:lpstr>
      <vt:lpstr>Inter</vt:lpstr>
      <vt:lpstr>Manrope</vt:lpstr>
      <vt:lpstr>Roboto</vt:lpstr>
      <vt:lpstr>ui-sans-serif</vt:lpstr>
      <vt:lpstr>Тема Office</vt:lpstr>
      <vt:lpstr>«Как войти в IT» и другие вопросы</vt:lpstr>
      <vt:lpstr>Как войти в АйТи?</vt:lpstr>
      <vt:lpstr>Всё сложно…</vt:lpstr>
      <vt:lpstr>Ситуация на рынке труда</vt:lpstr>
      <vt:lpstr>А надо ли вообще в IT??</vt:lpstr>
      <vt:lpstr>«Перспективные направления»</vt:lpstr>
      <vt:lpstr>Войти через другую дверь…</vt:lpstr>
      <vt:lpstr>Roadmap вхождения в IT</vt:lpstr>
      <vt:lpstr>0. Научиться искать информацию</vt:lpstr>
      <vt:lpstr>1. Учите английский</vt:lpstr>
      <vt:lpstr>2. Базовые знания Computer Science</vt:lpstr>
      <vt:lpstr>3. Изучить любой язык программирования</vt:lpstr>
      <vt:lpstr>4. Что ещё нужно знать?</vt:lpstr>
      <vt:lpstr>5. Pet-проекты</vt:lpstr>
      <vt:lpstr>6. Получить опыт любым способом</vt:lpstr>
      <vt:lpstr>6.1. Участие в OpenSource-проектах</vt:lpstr>
      <vt:lpstr>7. Непрерывно развиваться и общаться</vt:lpstr>
      <vt:lpstr>Главное — мотивация, всё остальное – приложится</vt:lpstr>
      <vt:lpstr>Как войти в IT в роли PM?</vt:lpstr>
      <vt:lpstr>Как войти в IT в роли PM'a</vt:lpstr>
      <vt:lpstr>Q: Три самых важных навыка, которые должны быть у продакта?</vt:lpstr>
      <vt:lpstr>Презентация PowerPoint</vt:lpstr>
      <vt:lpstr>Нужны ли навыки программирование PM-у?</vt:lpstr>
      <vt:lpstr>Ещё интересные факты из исследования:</vt:lpstr>
      <vt:lpstr>Из каких профессий чаще переходят в продакт-менеджмент</vt:lpstr>
      <vt:lpstr>Переход из Project Mgmt в Product Mgmt</vt:lpstr>
      <vt:lpstr>Основные инструменты, которые используют product / project менеджеры</vt:lpstr>
      <vt:lpstr>Источники знаний для продактов</vt:lpstr>
      <vt:lpstr>Книги по Product Management</vt:lpstr>
      <vt:lpstr>Ещё подборка книг по Product Management:</vt:lpstr>
      <vt:lpstr>Книги по Project Management</vt:lpstr>
      <vt:lpstr>Продакт-гуру в РФ</vt:lpstr>
      <vt:lpstr>Q: Работа над какими продуктами кажется вам наиболее привлекательной?</vt:lpstr>
      <vt:lpstr>Q: По каким критериям вы выбирали самую привлекательную для вас команду продактов?</vt:lpstr>
      <vt:lpstr>Другие вопросы</vt:lpstr>
      <vt:lpstr>Q: Как развивать стратегическое мышление руководителю: нужны ли навыки бизнес-анализа и какие? На что обратить внимание?</vt:lpstr>
      <vt:lpstr>Q: Нужна ли магистратура программисту? Где лучше обучиться и какие возможные варианты для желающего?</vt:lpstr>
      <vt:lpstr>Q: Как работать на опережение "студенческого синдрома " - откладывания задач, в результате которого образуется завал ближе к дедлайнам</vt:lpstr>
      <vt:lpstr>Условия создания «потока»</vt:lpstr>
      <vt:lpstr>Q: Как развиваться в управлении далее: полезные ресурсы, книги, советы о том, где и как набраться опыта, личные рекомендации, возможные траектории развития.</vt:lpstr>
      <vt:lpstr>Как стать project-менеджером в IT</vt:lpstr>
      <vt:lpstr>Q: Наиболее частые ошибки у начинающих и как их обойти.</vt:lpstr>
      <vt:lpstr>Технические / программистские советы новичкам</vt:lpstr>
      <vt:lpstr>Q: Как стать Data analyst / scientist / engineer</vt:lpstr>
      <vt:lpstr>Бесплатные курсы по анализу данных</vt:lpstr>
      <vt:lpstr>Q: Ваш опыт решения реальных задач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«Как войти в IT» и другие вопросы</dc:title>
  <dc:creator>Валерий Студенников</dc:creator>
  <cp:lastModifiedBy>Валерий Студенников</cp:lastModifiedBy>
  <cp:revision>24</cp:revision>
  <dcterms:created xsi:type="dcterms:W3CDTF">2023-05-24T12:40:59Z</dcterms:created>
  <dcterms:modified xsi:type="dcterms:W3CDTF">2023-05-29T17:55:05Z</dcterms:modified>
</cp:coreProperties>
</file>